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3" r:id="rId3"/>
  </p:sldMasterIdLst>
  <p:notesMasterIdLst>
    <p:notesMasterId r:id="rId38"/>
  </p:notesMasterIdLst>
  <p:sldIdLst>
    <p:sldId id="310" r:id="rId4"/>
    <p:sldId id="302" r:id="rId5"/>
    <p:sldId id="303" r:id="rId6"/>
    <p:sldId id="319" r:id="rId7"/>
    <p:sldId id="304" r:id="rId8"/>
    <p:sldId id="308" r:id="rId9"/>
    <p:sldId id="318" r:id="rId10"/>
    <p:sldId id="314" r:id="rId11"/>
    <p:sldId id="288" r:id="rId12"/>
    <p:sldId id="285" r:id="rId13"/>
    <p:sldId id="268" r:id="rId14"/>
    <p:sldId id="283" r:id="rId15"/>
    <p:sldId id="261" r:id="rId16"/>
    <p:sldId id="316" r:id="rId17"/>
    <p:sldId id="296" r:id="rId18"/>
    <p:sldId id="298" r:id="rId19"/>
    <p:sldId id="270" r:id="rId20"/>
    <p:sldId id="299" r:id="rId21"/>
    <p:sldId id="321" r:id="rId22"/>
    <p:sldId id="300" r:id="rId23"/>
    <p:sldId id="258" r:id="rId24"/>
    <p:sldId id="272" r:id="rId25"/>
    <p:sldId id="281" r:id="rId26"/>
    <p:sldId id="282" r:id="rId27"/>
    <p:sldId id="317" r:id="rId28"/>
    <p:sldId id="292" r:id="rId29"/>
    <p:sldId id="273" r:id="rId30"/>
    <p:sldId id="277" r:id="rId31"/>
    <p:sldId id="278" r:id="rId32"/>
    <p:sldId id="263" r:id="rId33"/>
    <p:sldId id="306" r:id="rId34"/>
    <p:sldId id="307" r:id="rId35"/>
    <p:sldId id="313"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Surles" initials="A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F7E"/>
    <a:srgbClr val="DB1B3E"/>
    <a:srgbClr val="1C3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83493" autoAdjust="0"/>
  </p:normalViewPr>
  <p:slideViewPr>
    <p:cSldViewPr>
      <p:cViewPr>
        <p:scale>
          <a:sx n="81" d="100"/>
          <a:sy n="81" d="100"/>
        </p:scale>
        <p:origin x="-213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3339509031959"/>
          <c:y val="0.136591110876132"/>
          <c:w val="0.552144768668622"/>
          <c:h val="0.782386196863155"/>
        </c:manualLayout>
      </c:layout>
      <c:pieChart>
        <c:varyColors val="1"/>
        <c:ser>
          <c:idx val="0"/>
          <c:order val="0"/>
          <c:tx>
            <c:strRef>
              <c:f>Sheet1!$B$1</c:f>
              <c:strCache>
                <c:ptCount val="1"/>
                <c:pt idx="0">
                  <c:v>Sales</c:v>
                </c:pt>
              </c:strCache>
            </c:strRef>
          </c:tx>
          <c:dPt>
            <c:idx val="0"/>
            <c:bubble3D val="0"/>
            <c:spPr>
              <a:solidFill>
                <a:schemeClr val="tx2">
                  <a:lumMod val="60000"/>
                  <a:lumOff val="40000"/>
                </a:schemeClr>
              </a:solidFill>
            </c:spPr>
          </c:dPt>
          <c:dPt>
            <c:idx val="1"/>
            <c:bubble3D val="0"/>
            <c:spPr>
              <a:solidFill>
                <a:srgbClr val="DB1B3E"/>
              </a:solidFill>
            </c:spPr>
          </c:dPt>
          <c:dPt>
            <c:idx val="2"/>
            <c:bubble3D val="0"/>
            <c:spPr>
              <a:solidFill>
                <a:schemeClr val="tx1">
                  <a:lumMod val="85000"/>
                  <a:lumOff val="15000"/>
                </a:schemeClr>
              </a:solidFill>
            </c:spPr>
          </c:dPt>
          <c:dPt>
            <c:idx val="3"/>
            <c:bubble3D val="0"/>
            <c:spPr>
              <a:solidFill>
                <a:srgbClr val="008000"/>
              </a:solidFill>
            </c:spPr>
          </c:dPt>
          <c:dLbls>
            <c:dLbl>
              <c:idx val="0"/>
              <c:layout>
                <c:manualLayout>
                  <c:x val="-0.249355668776697"/>
                  <c:y val="-0.0565470645180698"/>
                </c:manualLayout>
              </c:layout>
              <c:tx>
                <c:rich>
                  <a:bodyPr/>
                  <a:lstStyle/>
                  <a:p>
                    <a:r>
                      <a:rPr lang="en-US" sz="1400" dirty="0"/>
                      <a:t>Friends</a:t>
                    </a:r>
                    <a:r>
                      <a:rPr lang="en-US" sz="1400" dirty="0" smtClean="0"/>
                      <a:t>/</a:t>
                    </a:r>
                  </a:p>
                  <a:p>
                    <a:r>
                      <a:rPr lang="en-US" sz="1400" dirty="0" smtClean="0"/>
                      <a:t>Relatives</a:t>
                    </a:r>
                    <a:r>
                      <a:rPr lang="en-US" sz="1400" dirty="0"/>
                      <a:t>, 54.2</a:t>
                    </a:r>
                  </a:p>
                </c:rich>
              </c:tx>
              <c:showLegendKey val="0"/>
              <c:showVal val="1"/>
              <c:showCatName val="1"/>
              <c:showSerName val="0"/>
              <c:showPercent val="0"/>
              <c:showBubbleSize val="0"/>
            </c:dLbl>
            <c:dLbl>
              <c:idx val="1"/>
              <c:layout/>
              <c:tx>
                <c:rich>
                  <a:bodyPr/>
                  <a:lstStyle/>
                  <a:p>
                    <a:r>
                      <a:rPr lang="en-US" sz="1400" dirty="0"/>
                      <a:t>One Provider, 18</a:t>
                    </a:r>
                  </a:p>
                </c:rich>
              </c:tx>
              <c:showLegendKey val="0"/>
              <c:showVal val="1"/>
              <c:showCatName val="1"/>
              <c:showSerName val="0"/>
              <c:showPercent val="0"/>
              <c:showBubbleSize val="0"/>
            </c:dLbl>
            <c:dLbl>
              <c:idx val="2"/>
              <c:layout/>
              <c:tx>
                <c:rich>
                  <a:bodyPr/>
                  <a:lstStyle/>
                  <a:p>
                    <a:r>
                      <a:rPr lang="en-US" sz="1400" dirty="0"/>
                      <a:t>Multiple Providers, 1.9</a:t>
                    </a:r>
                  </a:p>
                </c:rich>
              </c:tx>
              <c:showLegendKey val="0"/>
              <c:showVal val="1"/>
              <c:showCatName val="1"/>
              <c:showSerName val="0"/>
              <c:showPercent val="0"/>
              <c:showBubbleSize val="0"/>
            </c:dLbl>
            <c:dLbl>
              <c:idx val="3"/>
              <c:layout>
                <c:manualLayout>
                  <c:x val="0.169395553496989"/>
                  <c:y val="0.14268504119319"/>
                </c:manualLayout>
              </c:layout>
              <c:tx>
                <c:rich>
                  <a:bodyPr/>
                  <a:lstStyle/>
                  <a:p>
                    <a:r>
                      <a:rPr lang="en-US" sz="1400" dirty="0"/>
                      <a:t>Other, 25.9</a:t>
                    </a:r>
                  </a:p>
                </c:rich>
              </c:tx>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Sheet1!$A$2:$A$5</c:f>
              <c:strCache>
                <c:ptCount val="4"/>
                <c:pt idx="0">
                  <c:v>Friends/Relatives</c:v>
                </c:pt>
                <c:pt idx="1">
                  <c:v>One Provider</c:v>
                </c:pt>
                <c:pt idx="2">
                  <c:v>Multiple Providers</c:v>
                </c:pt>
                <c:pt idx="3">
                  <c:v>Other</c:v>
                </c:pt>
              </c:strCache>
            </c:strRef>
          </c:cat>
          <c:val>
            <c:numRef>
              <c:f>Sheet1!$B$2:$B$5</c:f>
              <c:numCache>
                <c:formatCode>General</c:formatCode>
                <c:ptCount val="4"/>
                <c:pt idx="0">
                  <c:v>54.2</c:v>
                </c:pt>
                <c:pt idx="1">
                  <c:v>18.0</c:v>
                </c:pt>
                <c:pt idx="2">
                  <c:v>1.9</c:v>
                </c:pt>
                <c:pt idx="3">
                  <c:v>25.9</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8C622-AB66-4D4E-B8E8-5376300A7631}" type="datetimeFigureOut">
              <a:rPr lang="en-US" smtClean="0"/>
              <a:t>12/17/12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9C594-5ED2-4C07-B577-BA90C3F010D1}" type="slidenum">
              <a:rPr lang="en-US" smtClean="0"/>
              <a:t>‹#›</a:t>
            </a:fld>
            <a:endParaRPr lang="en-US"/>
          </a:p>
        </p:txBody>
      </p:sp>
    </p:spTree>
    <p:extLst>
      <p:ext uri="{BB962C8B-B14F-4D97-AF65-F5344CB8AC3E}">
        <p14:creationId xmlns:p14="http://schemas.microsoft.com/office/powerpoint/2010/main" val="359333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ncbi.nlm.nih.gov/pubmed/21784145"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ainedu.org/articles_timely.asp?ArticleNumber=19" TargetMode="External"/><Relationship Id="rId4" Type="http://schemas.openxmlformats.org/officeDocument/2006/relationships/hyperlink" Target="http://www.painphysicianjournal.com/2012/july/2012;15;ES67-ES92.pdf"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edicinenet.com/script/main/art.asp?articlekey=53670" TargetMode="External"/><Relationship Id="rId4" Type="http://schemas.openxmlformats.org/officeDocument/2006/relationships/hyperlink" Target="http://addictionmanagement.org/Pseudoaddiction%20versus%20Addiction%20in%20a%20Pain%20Population.pdf"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allowing us</a:t>
            </a:r>
            <a:r>
              <a:rPr lang="en-US" baseline="0" dirty="0" smtClean="0"/>
              <a:t> the opportunity to speak to you today. Many of us see prescription drug abuse in our practice sites, but how much do we actually do to prevent and stop it? We are here today to encourage you to make a difference in the lives of your patients and</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a:t>
            </a:fld>
            <a:endParaRPr lang="en-US"/>
          </a:p>
        </p:txBody>
      </p:sp>
    </p:spTree>
    <p:extLst>
      <p:ext uri="{BB962C8B-B14F-4D97-AF65-F5344CB8AC3E}">
        <p14:creationId xmlns:p14="http://schemas.microsoft.com/office/powerpoint/2010/main" val="390063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a:t>
            </a:r>
            <a:r>
              <a:rPr lang="en-US" baseline="0" dirty="0" smtClean="0"/>
              <a:t>h this step, we go back to the basics. We all know i</a:t>
            </a:r>
            <a:r>
              <a:rPr lang="en-US" dirty="0" smtClean="0"/>
              <a:t>t is important to use multiple methods of diagnosing, including biological tests, physical</a:t>
            </a:r>
            <a:r>
              <a:rPr lang="en-US" baseline="0" dirty="0" smtClean="0"/>
              <a:t> examination, and patient/family interviewing. Inter-professional communication is essential for this step, as a patient may give different details to different members of the healthcare team. This may be one of the easiest steps, as obtaining an accurate diagnosis is something we should be doing anyway!</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10</a:t>
            </a:fld>
            <a:endParaRPr lang="en-US"/>
          </a:p>
        </p:txBody>
      </p:sp>
    </p:spTree>
    <p:extLst>
      <p:ext uri="{BB962C8B-B14F-4D97-AF65-F5344CB8AC3E}">
        <p14:creationId xmlns:p14="http://schemas.microsoft.com/office/powerpoint/2010/main" val="57984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alternatives and supplements to controlled substances for the treatment of anxiety,</a:t>
            </a:r>
            <a:r>
              <a:rPr lang="en-US" baseline="0" dirty="0" smtClean="0"/>
              <a:t> pain, and ADHD. These alternatives may not be the easy fix that the patient wants, but it may be the safer choice. </a:t>
            </a:r>
            <a:r>
              <a:rPr lang="en-US" baseline="0" dirty="0" smtClean="0"/>
              <a:t>Many less risky treatments have been proven to be effective. We encourage you to explore your options, do your research, and be able to provide these options to the patient before prescribing a controlled substance.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Omega-3-Fatty Acid Supplements have been studied for the treatment of anxiety – one study showed a 20% decrease in anxiety. A very recent study of the effects of acupuncture on chronic pain showed a 50% or greater reduction in pain in 50% of the participants. </a:t>
            </a:r>
            <a:r>
              <a:rPr lang="en-US" baseline="0" dirty="0" err="1" smtClean="0"/>
              <a:t>Atomoxetine</a:t>
            </a:r>
            <a:r>
              <a:rPr lang="en-US" baseline="0" dirty="0" smtClean="0"/>
              <a:t>, a non-stimulant treatment for ADHD, was shown to have no significant difference in efficacy as compared to immediate release </a:t>
            </a:r>
            <a:r>
              <a:rPr lang="en-US" baseline="0" dirty="0" smtClean="0"/>
              <a:t>methylphenidate </a:t>
            </a:r>
            <a:r>
              <a:rPr lang="en-US" baseline="0" dirty="0" smtClean="0"/>
              <a:t>in a review of 9 randomized trials.</a:t>
            </a:r>
          </a:p>
          <a:p>
            <a:endParaRPr lang="en-US" baseline="0" dirty="0" smtClean="0"/>
          </a:p>
          <a:p>
            <a:endParaRPr lang="en-US" baseline="0" dirty="0" smtClean="0"/>
          </a:p>
          <a:p>
            <a:r>
              <a:rPr lang="en-US" sz="1200" kern="1200" dirty="0" err="1" smtClean="0">
                <a:solidFill>
                  <a:schemeClr val="tx1"/>
                </a:solidFill>
                <a:latin typeface="+mn-lt"/>
                <a:ea typeface="+mn-ea"/>
                <a:cs typeface="+mn-cs"/>
              </a:rPr>
              <a:t>Kiecolt</a:t>
            </a:r>
            <a:r>
              <a:rPr lang="en-US" sz="1200" kern="1200" dirty="0" smtClean="0">
                <a:solidFill>
                  <a:schemeClr val="tx1"/>
                </a:solidFill>
                <a:latin typeface="+mn-lt"/>
                <a:ea typeface="+mn-ea"/>
                <a:cs typeface="+mn-cs"/>
              </a:rPr>
              <a:t>-Glaser JK, </a:t>
            </a:r>
            <a:r>
              <a:rPr lang="en-US" sz="1200" kern="1200" dirty="0" err="1" smtClean="0">
                <a:solidFill>
                  <a:schemeClr val="tx1"/>
                </a:solidFill>
                <a:latin typeface="+mn-lt"/>
                <a:ea typeface="+mn-ea"/>
                <a:cs typeface="+mn-cs"/>
              </a:rPr>
              <a:t>Belury</a:t>
            </a:r>
            <a:r>
              <a:rPr lang="en-US" sz="1200" kern="1200" dirty="0" smtClean="0">
                <a:solidFill>
                  <a:schemeClr val="tx1"/>
                </a:solidFill>
                <a:latin typeface="+mn-lt"/>
                <a:ea typeface="+mn-ea"/>
                <a:cs typeface="+mn-cs"/>
              </a:rPr>
              <a:t> MA, </a:t>
            </a:r>
            <a:r>
              <a:rPr lang="en-US" sz="1200" kern="1200" dirty="0" err="1" smtClean="0">
                <a:solidFill>
                  <a:schemeClr val="tx1"/>
                </a:solidFill>
                <a:latin typeface="+mn-lt"/>
                <a:ea typeface="+mn-ea"/>
                <a:cs typeface="+mn-cs"/>
              </a:rPr>
              <a:t>Andridge</a:t>
            </a:r>
            <a:r>
              <a:rPr lang="en-US" sz="1200" kern="1200" dirty="0" smtClean="0">
                <a:solidFill>
                  <a:schemeClr val="tx1"/>
                </a:solidFill>
                <a:latin typeface="+mn-lt"/>
                <a:ea typeface="+mn-ea"/>
                <a:cs typeface="+mn-cs"/>
              </a:rPr>
              <a:t> R, et al.. </a:t>
            </a:r>
            <a:r>
              <a:rPr lang="en-US" sz="1200" kern="1200" dirty="0" smtClean="0">
                <a:solidFill>
                  <a:schemeClr val="tx1"/>
                </a:solidFill>
                <a:latin typeface="+mn-lt"/>
                <a:ea typeface="+mn-ea"/>
                <a:cs typeface="+mn-cs"/>
                <a:hlinkClick r:id="rId3"/>
              </a:rPr>
              <a:t>Omega‑3 supplementation lowers inflammation and anxiety in medical students: a randomized controlled trial.. </a:t>
            </a:r>
            <a:r>
              <a:rPr lang="en-US" sz="1200" i="1" kern="1200" dirty="0" smtClean="0">
                <a:solidFill>
                  <a:schemeClr val="tx1"/>
                </a:solidFill>
                <a:latin typeface="+mn-lt"/>
                <a:ea typeface="+mn-ea"/>
                <a:cs typeface="+mn-cs"/>
                <a:hlinkClick r:id="rId3"/>
              </a:rPr>
              <a:t>Brain, Behavior, and Immunity..</a:t>
            </a:r>
            <a:r>
              <a:rPr lang="en-US" sz="1200" i="0" kern="1200" dirty="0" smtClean="0">
                <a:solidFill>
                  <a:schemeClr val="tx1"/>
                </a:solidFill>
                <a:latin typeface="+mn-lt"/>
                <a:ea typeface="+mn-ea"/>
                <a:cs typeface="+mn-cs"/>
                <a:hlinkClick r:id="rId3"/>
              </a:rPr>
              <a:t> 2011</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http://</a:t>
            </a:r>
            <a:r>
              <a:rPr lang="en-US" sz="1200" i="0" kern="1200" dirty="0" err="1" smtClean="0">
                <a:solidFill>
                  <a:schemeClr val="tx1"/>
                </a:solidFill>
                <a:latin typeface="+mn-lt"/>
                <a:ea typeface="+mn-ea"/>
                <a:cs typeface="+mn-cs"/>
              </a:rPr>
              <a:t>www.ncbi.nlm.nih.gov</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pubmed</a:t>
            </a:r>
            <a:r>
              <a:rPr lang="en-US" sz="1200" i="0" kern="1200" dirty="0" smtClean="0">
                <a:solidFill>
                  <a:schemeClr val="tx1"/>
                </a:solidFill>
                <a:latin typeface="+mn-lt"/>
                <a:ea typeface="+mn-ea"/>
                <a:cs typeface="+mn-cs"/>
              </a:rPr>
              <a:t>/21784145 </a:t>
            </a:r>
            <a:endParaRPr lang="en-US" baseline="0" dirty="0" smtClean="0"/>
          </a:p>
          <a:p>
            <a:endParaRPr lang="en-US" baseline="0" dirty="0" smtClean="0"/>
          </a:p>
          <a:p>
            <a:r>
              <a:rPr lang="en-US" sz="1200" kern="1200" dirty="0" smtClean="0">
                <a:solidFill>
                  <a:schemeClr val="tx1"/>
                </a:solidFill>
                <a:latin typeface="+mn-lt"/>
                <a:ea typeface="+mn-ea"/>
                <a:cs typeface="+mn-cs"/>
              </a:rPr>
              <a:t>Vickers AJ, Cronin AM, </a:t>
            </a:r>
            <a:r>
              <a:rPr lang="en-US" sz="1200" kern="1200" dirty="0" err="1" smtClean="0">
                <a:solidFill>
                  <a:schemeClr val="tx1"/>
                </a:solidFill>
                <a:latin typeface="+mn-lt"/>
                <a:ea typeface="+mn-ea"/>
                <a:cs typeface="+mn-cs"/>
              </a:rPr>
              <a:t>Maschino</a:t>
            </a:r>
            <a:r>
              <a:rPr lang="en-US" sz="1200" kern="1200" dirty="0" smtClean="0">
                <a:solidFill>
                  <a:schemeClr val="tx1"/>
                </a:solidFill>
                <a:latin typeface="+mn-lt"/>
                <a:ea typeface="+mn-ea"/>
                <a:cs typeface="+mn-cs"/>
              </a:rPr>
              <a:t> AC, et al. Acupuncture for chronic pain: individual patient data meta-analysis. </a:t>
            </a:r>
            <a:r>
              <a:rPr lang="en-US" sz="1200" i="1" kern="1200" dirty="0" smtClean="0">
                <a:solidFill>
                  <a:schemeClr val="tx1"/>
                </a:solidFill>
                <a:latin typeface="+mn-lt"/>
                <a:ea typeface="+mn-ea"/>
                <a:cs typeface="+mn-cs"/>
              </a:rPr>
              <a:t>Archives of Internal Medicine.</a:t>
            </a:r>
            <a:r>
              <a:rPr lang="en-US" sz="1200" i="0" kern="1200" dirty="0" smtClean="0">
                <a:solidFill>
                  <a:schemeClr val="tx1"/>
                </a:solidFill>
                <a:latin typeface="+mn-lt"/>
                <a:ea typeface="+mn-ea"/>
                <a:cs typeface="+mn-cs"/>
              </a:rPr>
              <a:t> September 10, 2012</a:t>
            </a:r>
          </a:p>
          <a:p>
            <a:r>
              <a:rPr lang="en-US" dirty="0" smtClean="0"/>
              <a:t>http://</a:t>
            </a:r>
            <a:r>
              <a:rPr lang="en-US" dirty="0" err="1" smtClean="0"/>
              <a:t>archinte.jamanetwork.com</a:t>
            </a:r>
            <a:r>
              <a:rPr lang="en-US" dirty="0" smtClean="0"/>
              <a:t>/</a:t>
            </a:r>
            <a:r>
              <a:rPr lang="en-US" dirty="0" err="1" smtClean="0"/>
              <a:t>article.aspx?articleid</a:t>
            </a:r>
            <a:r>
              <a:rPr lang="en-US" dirty="0" smtClean="0"/>
              <a:t>=1357513 </a:t>
            </a:r>
          </a:p>
          <a:p>
            <a:endParaRPr lang="en-US" dirty="0" smtClean="0"/>
          </a:p>
          <a:p>
            <a:r>
              <a:rPr lang="en-US" dirty="0" smtClean="0"/>
              <a:t>http://</a:t>
            </a:r>
            <a:r>
              <a:rPr lang="en-US" dirty="0" err="1" smtClean="0"/>
              <a:t>www.biomedcentral.com</a:t>
            </a:r>
            <a:r>
              <a:rPr lang="en-US" dirty="0" smtClean="0"/>
              <a:t>/1471-244X/11/176</a:t>
            </a:r>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11</a:t>
            </a:fld>
            <a:endParaRPr lang="en-US"/>
          </a:p>
        </p:txBody>
      </p:sp>
    </p:spTree>
    <p:extLst>
      <p:ext uri="{BB962C8B-B14F-4D97-AF65-F5344CB8AC3E}">
        <p14:creationId xmlns:p14="http://schemas.microsoft.com/office/powerpoint/2010/main" val="266886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*Presenter must be delicate with this information*</a:t>
            </a:r>
          </a:p>
          <a:p>
            <a:pPr marL="0" indent="0">
              <a:buFont typeface="Arial" pitchFamily="34" charset="0"/>
              <a:buNone/>
            </a:pPr>
            <a:r>
              <a:rPr lang="en-US" dirty="0" smtClean="0"/>
              <a:t>When</a:t>
            </a:r>
            <a:r>
              <a:rPr lang="en-US" baseline="0" dirty="0" smtClean="0"/>
              <a:t> a patient is prescribed a controlled substance, it is our responsibility to educate the patient on the medication. What should the patient expect to get out of this medication? How soon should it start working? What are the potential risks of taking this medication? When it comes to controlled substances, we must discuss with the patient the potential for abuse and addiction. Patient education is the responsibility of every healthcare professional involved and should occur whether the medication is controlled or not.</a:t>
            </a:r>
          </a:p>
          <a:p>
            <a:pPr marL="0" indent="0">
              <a:buFont typeface="Arial" pitchFamily="34" charset="0"/>
              <a:buNone/>
            </a:pPr>
            <a:r>
              <a:rPr lang="en-US" baseline="0" dirty="0" smtClean="0"/>
              <a:t>Having the patient sign a controlled substance agreement is a great way to ensure the patient is well informed and actually understands the information we are providing. Many agreements state a patient cannot seek controlled substances from other sources, will take the medication as prescribed, and will not share medications with friends or family. It can also include the right of the provider to ask the patient to take a urine drug test, goals for treatment, and a limit on refills. This type of agreement holds both the patient and provider accountable. </a:t>
            </a:r>
            <a:endParaRPr lang="en-US" dirty="0" smtClean="0"/>
          </a:p>
          <a:p>
            <a:pPr marL="0" indent="0">
              <a:buFont typeface="Arial" pitchFamily="34" charset="0"/>
              <a:buNone/>
            </a:pPr>
            <a:endParaRPr lang="en-US" dirty="0" smtClean="0"/>
          </a:p>
          <a:p>
            <a:pPr marL="285750" indent="-285750">
              <a:buFont typeface="Arial" pitchFamily="34" charset="0"/>
              <a:buChar char="•"/>
            </a:pPr>
            <a:r>
              <a:rPr lang="en-US" dirty="0" smtClean="0">
                <a:hlinkClick r:id="rId3"/>
              </a:rPr>
              <a:t>http://www.painedu.org/articles_timely.asp?ArticleNumber=19</a:t>
            </a:r>
            <a:endParaRPr lang="en-US" dirty="0" smtClean="0"/>
          </a:p>
          <a:p>
            <a:pPr marL="285750" indent="-285750">
              <a:buFont typeface="Arial" pitchFamily="34" charset="0"/>
              <a:buChar char="•"/>
            </a:pPr>
            <a:r>
              <a:rPr lang="en-US" dirty="0" smtClean="0">
                <a:hlinkClick r:id="rId4"/>
              </a:rPr>
              <a:t>http://www.painphysicianjournal.com/2012/july/2012;15;ES67-ES92.pdf</a:t>
            </a:r>
            <a:endParaRPr lang="en-US"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12</a:t>
            </a:fld>
            <a:endParaRPr lang="en-US"/>
          </a:p>
        </p:txBody>
      </p:sp>
    </p:spTree>
    <p:extLst>
      <p:ext uri="{BB962C8B-B14F-4D97-AF65-F5344CB8AC3E}">
        <p14:creationId xmlns:p14="http://schemas.microsoft.com/office/powerpoint/2010/main" val="172802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Urine drug screens should be used just like any other medical test. Warfarin requires an INR, diabetes medications require blood glucose checks, why should controlled substances not require a urine drug screen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699C594-5ED2-4C07-B577-BA90C3F010D1}" type="slidenum">
              <a:rPr lang="en-US" smtClean="0"/>
              <a:t>13</a:t>
            </a:fld>
            <a:endParaRPr lang="en-US"/>
          </a:p>
        </p:txBody>
      </p:sp>
    </p:spTree>
    <p:extLst>
      <p:ext uri="{BB962C8B-B14F-4D97-AF65-F5344CB8AC3E}">
        <p14:creationId xmlns:p14="http://schemas.microsoft.com/office/powerpoint/2010/main" val="384737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use</a:t>
            </a:r>
            <a:r>
              <a:rPr lang="en-US" baseline="0" dirty="0" smtClean="0"/>
              <a:t> of urine drug screens typically has negative connotations. </a:t>
            </a:r>
            <a:r>
              <a:rPr lang="en-US" dirty="0" smtClean="0"/>
              <a:t>When most </a:t>
            </a:r>
            <a:r>
              <a:rPr lang="en-US" baseline="0" dirty="0" smtClean="0"/>
              <a:t>healthcare providers hear “urine drug screen”, they become suspicious of the patient and the reasons they need a screening. When most patients hear “urine drug screen”, they become defensive and hurt that the provider does not trust him/her. This can be avoided by letting your patients know this screening tool is used with each and every patient.  </a:t>
            </a:r>
            <a:endParaRPr lang="en-US" dirty="0" smtClean="0"/>
          </a:p>
          <a:p>
            <a:r>
              <a:rPr lang="en-US" dirty="0" smtClean="0"/>
              <a:t>Like</a:t>
            </a:r>
            <a:r>
              <a:rPr lang="en-US" baseline="0" dirty="0" smtClean="0"/>
              <a:t> </a:t>
            </a:r>
            <a:r>
              <a:rPr lang="en-US" baseline="0" dirty="0" smtClean="0"/>
              <a:t>any other tool we use, we need to be sure we know how to use it properly. These screens are often conducted by a nurse before the patient is seen by a physician. When using a urine drug screen, be sure you understand how to read and interpret the results. False positives are rare, but they can occur. </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14</a:t>
            </a:fld>
            <a:endParaRPr lang="en-US"/>
          </a:p>
        </p:txBody>
      </p:sp>
    </p:spTree>
    <p:extLst>
      <p:ext uri="{BB962C8B-B14F-4D97-AF65-F5344CB8AC3E}">
        <p14:creationId xmlns:p14="http://schemas.microsoft.com/office/powerpoint/2010/main" val="224707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simple risk factors for</a:t>
            </a:r>
            <a:r>
              <a:rPr lang="en-US" baseline="0" dirty="0" smtClean="0"/>
              <a:t> drug abuse that we, as healthcare providers, can screen for. During the screening process, we need to remember that if a patient has a risk factor, it does not mean that patient will abuse a controlled substance. It only means that we must be cautious in our prescribing habits and ensure that the patient is well informed and monitored.</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15</a:t>
            </a:fld>
            <a:endParaRPr lang="en-US"/>
          </a:p>
        </p:txBody>
      </p:sp>
    </p:spTree>
    <p:extLst>
      <p:ext uri="{BB962C8B-B14F-4D97-AF65-F5344CB8AC3E}">
        <p14:creationId xmlns:p14="http://schemas.microsoft.com/office/powerpoint/2010/main" val="59408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Like any other disease, addiction can be inherited. </a:t>
            </a:r>
            <a:r>
              <a:rPr lang="en-US" dirty="0" smtClean="0"/>
              <a:t>Looking at a patient’s family history is an easy first step to predicting</a:t>
            </a:r>
            <a:r>
              <a:rPr lang="en-US" baseline="0" dirty="0" smtClean="0"/>
              <a:t> that patient’s risk for addiction. Environment also plays a role on the effect of these genes – a patient may have the “addiction genes” but be at a lower risk level due to a positive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http://</a:t>
            </a:r>
            <a:r>
              <a:rPr lang="en-US" dirty="0" err="1" smtClean="0"/>
              <a:t>report.nih.gov</a:t>
            </a:r>
            <a:r>
              <a:rPr lang="en-US" dirty="0" smtClean="0"/>
              <a:t>/</a:t>
            </a:r>
            <a:r>
              <a:rPr lang="en-US" dirty="0" err="1" smtClean="0"/>
              <a:t>NIHfactsheets</a:t>
            </a:r>
            <a:r>
              <a:rPr lang="en-US" dirty="0" smtClean="0"/>
              <a:t>/</a:t>
            </a:r>
            <a:r>
              <a:rPr lang="en-US" dirty="0" err="1" smtClean="0"/>
              <a:t>ViewFactSheet.aspx?csid</a:t>
            </a:r>
            <a:r>
              <a:rPr lang="en-US" dirty="0" smtClean="0"/>
              <a:t>=38</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16</a:t>
            </a:fld>
            <a:endParaRPr lang="en-US"/>
          </a:p>
        </p:txBody>
      </p:sp>
    </p:spTree>
    <p:extLst>
      <p:ext uri="{BB962C8B-B14F-4D97-AF65-F5344CB8AC3E}">
        <p14:creationId xmlns:p14="http://schemas.microsoft.com/office/powerpoint/2010/main" val="227290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a:t>
            </a:r>
            <a:r>
              <a:rPr lang="en-US" baseline="0" dirty="0" smtClean="0"/>
              <a:t> to the National Institute on Drug Abuse, 6 out of 10 people with substance abuse disorders also have another mental illness, such as mood disorders or anxiety disorders. This doesn’t mean one disorder caused another, but that each should be treated appropriately to improve patient outcomes. Another predictor of prescription drug abuse is a history of substance abuse. </a:t>
            </a:r>
            <a:r>
              <a:rPr lang="en-US" dirty="0" smtClean="0"/>
              <a:t>A</a:t>
            </a:r>
            <a:r>
              <a:rPr lang="en-US" baseline="0" dirty="0" smtClean="0"/>
              <a:t> research article published by BMC Health Services Research studied the predictors of opioid misuse. The researchers determined that opioid misusers were more likely to have a history of substance abuse, such as cocaine or alcohol use. Current addiction is one of the biggest red flags for prescription drug abuse. Research has actually shown that nicotine and opioids have the same relative risk for addiction.  </a:t>
            </a:r>
            <a:r>
              <a:rPr lang="en-US" baseline="0" dirty="0" smtClean="0">
                <a:latin typeface="Calibri" pitchFamily="34" charset="0"/>
                <a:cs typeface="Arial" pitchFamily="34" charset="0"/>
              </a:rPr>
              <a:t>Regardless of whether a patient has this history or not,</a:t>
            </a:r>
            <a:r>
              <a:rPr lang="en-US" dirty="0" smtClean="0">
                <a:latin typeface="Calibri" pitchFamily="34" charset="0"/>
                <a:cs typeface="Arial" pitchFamily="34" charset="0"/>
              </a:rPr>
              <a:t> we should still treat the patient appropriately and with caution.</a:t>
            </a:r>
          </a:p>
          <a:p>
            <a:endParaRPr lang="en-US" baseline="0" dirty="0" smtClean="0"/>
          </a:p>
          <a:p>
            <a:endParaRPr lang="en-US" baseline="0" dirty="0" smtClean="0"/>
          </a:p>
          <a:p>
            <a:r>
              <a:rPr lang="en-US" dirty="0" smtClean="0"/>
              <a:t>http://</a:t>
            </a:r>
            <a:r>
              <a:rPr lang="en-US" dirty="0" err="1" smtClean="0"/>
              <a:t>www.biomedcentral.com</a:t>
            </a:r>
            <a:r>
              <a:rPr lang="en-US" dirty="0" smtClean="0"/>
              <a:t>/1472-6963/6/46 </a:t>
            </a:r>
          </a:p>
          <a:p>
            <a:r>
              <a:rPr lang="en-US" dirty="0" smtClean="0"/>
              <a:t>http://</a:t>
            </a:r>
            <a:r>
              <a:rPr lang="en-US" dirty="0" err="1" smtClean="0"/>
              <a:t>www.drugabuse.gov</a:t>
            </a:r>
            <a:r>
              <a:rPr lang="en-US" dirty="0" smtClean="0"/>
              <a:t>/publications/topics-in-brief/comorbid-drug-abuse-mental-illness</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17</a:t>
            </a:fld>
            <a:endParaRPr lang="en-US"/>
          </a:p>
        </p:txBody>
      </p:sp>
    </p:spTree>
    <p:extLst>
      <p:ext uri="{BB962C8B-B14F-4D97-AF65-F5344CB8AC3E}">
        <p14:creationId xmlns:p14="http://schemas.microsoft.com/office/powerpoint/2010/main" val="103395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dirty="0" smtClean="0"/>
              <a:t>The</a:t>
            </a:r>
            <a:r>
              <a:rPr lang="en-US" baseline="0" dirty="0" smtClean="0"/>
              <a:t> presence of a current addiction is one of the biggest red flags a patient can have. There are multiple screening tools available to determine if patients have this risk. It is important to explain to patients that these questions are asked to every patient you see. We realize that patients may not always answer these questions honestly, but we can use these screens to build patient relationships. If we successfully screen one patient and prevent an addiction from forming, then the screening process is worth it.</a:t>
            </a:r>
            <a:endParaRPr lang="en-US" dirty="0" smtClean="0"/>
          </a:p>
          <a:p>
            <a:pPr>
              <a:buFont typeface="Arial" pitchFamily="34" charset="0"/>
              <a:buChar char="•"/>
            </a:pPr>
            <a:r>
              <a:rPr lang="en-US" dirty="0" smtClean="0"/>
              <a:t>The</a:t>
            </a:r>
            <a:r>
              <a:rPr lang="en-US" baseline="0" dirty="0" smtClean="0"/>
              <a:t> one question drugs screen</a:t>
            </a:r>
          </a:p>
          <a:p>
            <a:pPr lvl="1">
              <a:buFont typeface="Arial" pitchFamily="34" charset="0"/>
              <a:buChar char="•"/>
            </a:pPr>
            <a:r>
              <a:rPr lang="en-US" dirty="0" smtClean="0"/>
              <a:t>Ask,</a:t>
            </a:r>
            <a:r>
              <a:rPr lang="en-US" baseline="0" dirty="0" smtClean="0"/>
              <a:t> </a:t>
            </a:r>
            <a:r>
              <a:rPr lang="en-US" dirty="0" smtClean="0"/>
              <a:t>“How many times in the past year have you used an illegal drug or used a prescription medication for nonmedical reasons?” </a:t>
            </a:r>
          </a:p>
          <a:p>
            <a:pPr lvl="1">
              <a:buFont typeface="Arial" pitchFamily="34" charset="0"/>
              <a:buChar char="•"/>
            </a:pPr>
            <a:r>
              <a:rPr lang="en-US" dirty="0" smtClean="0"/>
              <a:t>A response of at least once</a:t>
            </a:r>
            <a:r>
              <a:rPr lang="en-US" baseline="0" dirty="0" smtClean="0"/>
              <a:t> is considered a positive result and should be followed by a longer assessment of risk.</a:t>
            </a:r>
          </a:p>
          <a:p>
            <a:pPr lvl="1">
              <a:buFont typeface="Arial" pitchFamily="34" charset="0"/>
              <a:buChar char="•"/>
            </a:pPr>
            <a:r>
              <a:rPr lang="en-US" baseline="0" dirty="0" smtClean="0"/>
              <a:t>In a study published in </a:t>
            </a:r>
            <a:r>
              <a:rPr lang="en-US" i="0" baseline="0" dirty="0" smtClean="0"/>
              <a:t>the</a:t>
            </a:r>
            <a:r>
              <a:rPr lang="en-US" i="1" baseline="0" dirty="0" smtClean="0"/>
              <a:t> Archive of  Internal Medicine</a:t>
            </a:r>
            <a:r>
              <a:rPr lang="en-US" i="0" baseline="0" dirty="0" smtClean="0"/>
              <a:t> found that the one question screen was 100% sensitive and 73.5% specific for detection of drug disorder. (</a:t>
            </a:r>
            <a:r>
              <a:rPr lang="en-US" dirty="0" smtClean="0"/>
              <a:t>Peter C. Smith, MD, </a:t>
            </a:r>
            <a:r>
              <a:rPr lang="en-US" dirty="0" err="1" smtClean="0"/>
              <a:t>MSc</a:t>
            </a:r>
            <a:r>
              <a:rPr lang="en-US" dirty="0" smtClean="0"/>
              <a:t>; Susan M. Schmidt, BA, </a:t>
            </a:r>
            <a:r>
              <a:rPr lang="en-US" i="1" dirty="0" smtClean="0"/>
              <a:t>et al.</a:t>
            </a:r>
            <a:r>
              <a:rPr lang="en-US" i="0" dirty="0" smtClean="0"/>
              <a:t> “</a:t>
            </a:r>
            <a:r>
              <a:rPr lang="en-US" b="0" dirty="0" smtClean="0"/>
              <a:t>A Single-Question Screening Test for Drug Use in Primary Care.” </a:t>
            </a:r>
            <a:r>
              <a:rPr lang="en-US" b="0" i="1" dirty="0" smtClean="0"/>
              <a:t>Archive of internal Medicine.</a:t>
            </a:r>
            <a:r>
              <a:rPr lang="en-US" b="0" i="0" baseline="0" dirty="0" smtClean="0"/>
              <a:t> </a:t>
            </a:r>
            <a:r>
              <a:rPr lang="en-US" dirty="0" smtClean="0"/>
              <a:t>2010;170(13):1155-1160.)</a:t>
            </a:r>
          </a:p>
          <a:p>
            <a:pPr lvl="0">
              <a:buFont typeface="Arial" pitchFamily="34" charset="0"/>
              <a:buChar char="•"/>
            </a:pPr>
            <a:r>
              <a:rPr lang="en-US" b="0" dirty="0" smtClean="0"/>
              <a:t>Four</a:t>
            </a:r>
            <a:r>
              <a:rPr lang="en-US" b="0" baseline="0" dirty="0" smtClean="0"/>
              <a:t>-question quick screen</a:t>
            </a:r>
          </a:p>
          <a:p>
            <a:pPr lvl="1">
              <a:buFont typeface="Arial" pitchFamily="34" charset="0"/>
              <a:buChar char="•"/>
            </a:pPr>
            <a:r>
              <a:rPr lang="en-US" b="0" baseline="0" dirty="0" smtClean="0"/>
              <a:t>Asks about the frequency of use of 4 substances (Alcohol, Tobacco, Prescription Drugs—non-medical, and illegal drugs)</a:t>
            </a:r>
          </a:p>
          <a:p>
            <a:pPr lvl="1">
              <a:buFont typeface="Arial" pitchFamily="34" charset="0"/>
              <a:buChar char="•"/>
            </a:pPr>
            <a:r>
              <a:rPr lang="en-US" b="0" baseline="0" dirty="0" smtClean="0"/>
              <a:t>A response of yes to prescription or illegal drug abuse requires a follow-up screening.</a:t>
            </a:r>
          </a:p>
          <a:p>
            <a:pPr lvl="1">
              <a:buFont typeface="Arial" pitchFamily="34" charset="0"/>
              <a:buChar char="•"/>
            </a:pPr>
            <a:r>
              <a:rPr lang="en-US" b="0" baseline="0" dirty="0" smtClean="0"/>
              <a:t>Gives the clinician an opportunity to assess more addictions, which indicate a general risk of addiction.</a:t>
            </a:r>
          </a:p>
          <a:p>
            <a:pPr lvl="0">
              <a:buFont typeface="Arial" pitchFamily="34" charset="0"/>
              <a:buChar char="•"/>
            </a:pPr>
            <a:r>
              <a:rPr lang="en-US" b="0" baseline="0" dirty="0" smtClean="0"/>
              <a:t>Follow up screenings </a:t>
            </a:r>
          </a:p>
          <a:p>
            <a:pPr lvl="1">
              <a:buFont typeface="Arial" pitchFamily="34" charset="0"/>
              <a:buChar char="•"/>
            </a:pPr>
            <a:r>
              <a:rPr lang="en-US" b="0" baseline="0" dirty="0" smtClean="0"/>
              <a:t>DAST-10: Ten yes/no questions</a:t>
            </a:r>
          </a:p>
          <a:p>
            <a:pPr lvl="1">
              <a:buFont typeface="Arial" pitchFamily="34" charset="0"/>
              <a:buChar char="•"/>
            </a:pPr>
            <a:r>
              <a:rPr lang="en-US" b="0" baseline="0" dirty="0" smtClean="0"/>
              <a:t>NIDA-Modified ASSIST: 8 questions that assess frequency of use of various drugs of abuse. </a:t>
            </a:r>
          </a:p>
          <a:p>
            <a:pPr lvl="1">
              <a:buFont typeface="Arial" pitchFamily="34" charset="0"/>
              <a:buChar char="•"/>
            </a:pPr>
            <a:r>
              <a:rPr lang="en-US" b="0" baseline="0" dirty="0" smtClean="0"/>
              <a:t>Both follow-ups produce a numeric score that allows clinician to assess relative level of risk.</a:t>
            </a:r>
          </a:p>
        </p:txBody>
      </p:sp>
      <p:sp>
        <p:nvSpPr>
          <p:cNvPr id="4" name="Slide Number Placeholder 3"/>
          <p:cNvSpPr>
            <a:spLocks noGrp="1"/>
          </p:cNvSpPr>
          <p:nvPr>
            <p:ph type="sldNum" sz="quarter" idx="10"/>
          </p:nvPr>
        </p:nvSpPr>
        <p:spPr/>
        <p:txBody>
          <a:bodyPr/>
          <a:lstStyle/>
          <a:p>
            <a:fld id="{B04A3583-C5A7-4741-AA65-0C540C5415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prescription drug monitoring program is </a:t>
            </a:r>
            <a:r>
              <a:rPr lang="en-US" dirty="0" smtClean="0"/>
              <a:t>available or is in the process of being created</a:t>
            </a:r>
            <a:r>
              <a:rPr lang="en-US" baseline="0" dirty="0" smtClean="0"/>
              <a:t> </a:t>
            </a:r>
            <a:r>
              <a:rPr lang="en-US" baseline="0" dirty="0" smtClean="0"/>
              <a:t>in 48 states. In Tennessee, it is updated bi-weekly, and can be accessed by a pharmacist, doctor’s office, law enforcement, or patient  who is registered with the program. It is a valuable tool that can be used by every profession to monitor patient drug use. The program should be checked for any patient who receives a controlled substance. You can access this website for more information about Tennessee’s program, as well as every other state’s information.</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19</a:t>
            </a:fld>
            <a:endParaRPr lang="en-US"/>
          </a:p>
        </p:txBody>
      </p:sp>
    </p:spTree>
    <p:extLst>
      <p:ext uri="{BB962C8B-B14F-4D97-AF65-F5344CB8AC3E}">
        <p14:creationId xmlns:p14="http://schemas.microsoft.com/office/powerpoint/2010/main" val="294953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going to start off with some basic information and definitions to make sure we are all on the same page. So, what exactly is prescription drug abuse? Many laypeople believe that because a medication is prescribed by a physician or approved by the FDA, it is completely safe. However, many prescription medications have abuse potential that can lead to addiction and even overdose and death.</a:t>
            </a:r>
          </a:p>
          <a:p>
            <a:endParaRPr lang="en-US" baseline="0" dirty="0" smtClean="0"/>
          </a:p>
          <a:p>
            <a:r>
              <a:rPr lang="en-US" dirty="0" smtClean="0"/>
              <a:t>http://</a:t>
            </a:r>
            <a:r>
              <a:rPr lang="en-US" dirty="0" err="1" smtClean="0"/>
              <a:t>www.drugabuse.gov</a:t>
            </a:r>
            <a:r>
              <a:rPr lang="en-US" dirty="0" smtClean="0"/>
              <a:t>/publications/</a:t>
            </a:r>
            <a:r>
              <a:rPr lang="en-US" dirty="0" err="1" smtClean="0"/>
              <a:t>drugfacts</a:t>
            </a:r>
            <a:r>
              <a:rPr lang="en-US" dirty="0" smtClean="0"/>
              <a:t>/prescription-over-counter-medications </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a:t>
            </a:fld>
            <a:endParaRPr lang="en-US"/>
          </a:p>
        </p:txBody>
      </p:sp>
    </p:spTree>
    <p:extLst>
      <p:ext uri="{BB962C8B-B14F-4D97-AF65-F5344CB8AC3E}">
        <p14:creationId xmlns:p14="http://schemas.microsoft.com/office/powerpoint/2010/main" val="202278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Educating</a:t>
            </a:r>
            <a:r>
              <a:rPr lang="en-US" baseline="0" dirty="0" smtClean="0"/>
              <a:t> patients</a:t>
            </a:r>
            <a:r>
              <a:rPr lang="en-US" dirty="0" smtClean="0"/>
              <a:t> is one of the most</a:t>
            </a:r>
            <a:r>
              <a:rPr lang="en-US" baseline="0" dirty="0" smtClean="0"/>
              <a:t> important steps healthcare providers can take when prescribing a controlled substance. If we properly inform patients on the benefits and risks of a controlled substance, they will have a better understanding of the medication they are about to take. It is also important to take this time to inform patients of the possibility and dangers of withdrawal if a controlled substance is stopped abruptly in a dependent or addicted person. Medication storage and disposal is a point that is often over-looked. We have seen that 54% of people who use prescriptions non-medically got those medications from a friend or relative. If that friend or relative knew how to properly store medications – out of sight, in a safe place – or if he knew the legal repercussions of sharing prescription medications, then the medication may have never been abused. Are our patients aware of prescription drug take-back events? Patient education can occur at every step of a patient’s care, in every situation – doctor’s offices, hospitals, pharmacies, the patient’s home – and by every member of the healthcare team.</a:t>
            </a:r>
            <a:endParaRPr lang="en-US" dirty="0"/>
          </a:p>
        </p:txBody>
      </p:sp>
      <p:sp>
        <p:nvSpPr>
          <p:cNvPr id="4" name="Slide Number Placeholder 3"/>
          <p:cNvSpPr>
            <a:spLocks noGrp="1"/>
          </p:cNvSpPr>
          <p:nvPr>
            <p:ph type="sldNum" sz="quarter" idx="10"/>
          </p:nvPr>
        </p:nvSpPr>
        <p:spPr/>
        <p:txBody>
          <a:bodyPr/>
          <a:lstStyle/>
          <a:p>
            <a:fld id="{B04A3583-C5A7-4741-AA65-0C540C5415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any treatment is to improve the patient’s quality</a:t>
            </a:r>
            <a:r>
              <a:rPr lang="en-US" baseline="0" dirty="0" smtClean="0"/>
              <a:t> or quantity of life. Therapy will do that. Before we’ll know if our controlled substance prescriptions are therapeutic, we need to know what the patient’s quality of life was like pre-treatment! Survey the patient. Ask them how bad their symptoms are, get a feel for how much their symptoms interfere with their daily lives. Then, document all of that so you can refer back to it later. This assessment will be your baseline: patients receiving pharmacological treatment see an improvement to their quality of life. Patients feeding an addiction see their quality of life decrease!</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21</a:t>
            </a:fld>
            <a:endParaRPr lang="en-US"/>
          </a:p>
        </p:txBody>
      </p:sp>
    </p:spTree>
    <p:extLst>
      <p:ext uri="{BB962C8B-B14F-4D97-AF65-F5344CB8AC3E}">
        <p14:creationId xmlns:p14="http://schemas.microsoft.com/office/powerpoint/2010/main" val="242794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the</a:t>
            </a:r>
            <a:r>
              <a:rPr lang="en-US" sz="1200" kern="1200" baseline="0" dirty="0" smtClean="0">
                <a:solidFill>
                  <a:schemeClr val="tx1"/>
                </a:solidFill>
                <a:latin typeface="+mn-lt"/>
                <a:ea typeface="+mn-ea"/>
                <a:cs typeface="+mn-cs"/>
              </a:rPr>
              <a:t> patient first begins use of a controlled substance, the patient should be reassessed after a short trial. Reevaluate the patient’s functioning – remember, functioning will increase with appropriate treatment and will decrease if the patient is addicted. Talk to the patient’s family to be sure your assessment of functioning is correct. And then determine if the therapy should be continued, modified, or discontinued. This trial allows you the opportunity to catch any early signs of misuse or addiction. This type of trial is used for many other medications. For example, when a person is first placed on a thyroid medication, they must get regular blood work and check ups until the dose is appropriate. If we can do this for non-controlled medications, we can take the time to do the same for controlled substances.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77C036-A96F-487B-BC3C-0AE406FDE7DB}"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If you’re like me, you think it</a:t>
            </a:r>
            <a:r>
              <a:rPr lang="en-US" b="0" i="0" baseline="0" dirty="0" smtClean="0"/>
              <a:t> is best to prepare for the worst outcome, and hope for the best. Having the knowledge to help your patient if he or she becomes addicted is the best way to protect your patient.</a:t>
            </a:r>
            <a:endParaRPr lang="en-US" b="0" i="0" dirty="0" smtClean="0"/>
          </a:p>
          <a:p>
            <a:r>
              <a:rPr lang="en-US" i="0" dirty="0" smtClean="0"/>
              <a:t>How</a:t>
            </a:r>
            <a:r>
              <a:rPr lang="en-US" i="0" baseline="0" dirty="0" smtClean="0"/>
              <a:t> do you taper a dose?</a:t>
            </a:r>
            <a:r>
              <a:rPr lang="en-US" i="1" dirty="0" smtClean="0"/>
              <a:t> </a:t>
            </a:r>
            <a:endParaRPr lang="en-US" i="0" baseline="0" dirty="0" smtClean="0"/>
          </a:p>
          <a:p>
            <a:pPr marL="171450" indent="-171450">
              <a:buFontTx/>
              <a:buChar char="-"/>
            </a:pPr>
            <a:r>
              <a:rPr lang="en-US" i="0" baseline="0" dirty="0" smtClean="0"/>
              <a:t>Be sure to dose at regular intervals, on a schedule (not </a:t>
            </a:r>
            <a:r>
              <a:rPr lang="en-US" i="0" baseline="0" dirty="0" err="1" smtClean="0"/>
              <a:t>prn</a:t>
            </a:r>
            <a:r>
              <a:rPr lang="en-US" i="0" baseline="0" dirty="0" smtClean="0"/>
              <a:t>), and using as much structure as possible.</a:t>
            </a:r>
          </a:p>
          <a:p>
            <a:pPr marL="171450" indent="-171450">
              <a:buFontTx/>
              <a:buChar char="-"/>
            </a:pPr>
            <a:r>
              <a:rPr lang="en-US" i="0" baseline="0" dirty="0" smtClean="0"/>
              <a:t>The speed of tapering varies, depending on the reason and the patient, from 10% total daily dose every day to 10% total daily dose every 1 to 2 weeks.</a:t>
            </a:r>
          </a:p>
          <a:p>
            <a:r>
              <a:rPr lang="en-US" i="0" baseline="0" dirty="0" smtClean="0"/>
              <a:t>Alternative medications can be used to replace opioids: methadone, </a:t>
            </a:r>
            <a:r>
              <a:rPr lang="en-US" i="0" baseline="0" dirty="0" err="1" smtClean="0"/>
              <a:t>buprenophine</a:t>
            </a:r>
            <a:r>
              <a:rPr lang="en-US" i="0" baseline="0" dirty="0" smtClean="0"/>
              <a:t>, antidepressants, </a:t>
            </a:r>
            <a:r>
              <a:rPr lang="en-US" i="0" baseline="0" dirty="0" err="1" smtClean="0"/>
              <a:t>buspirone</a:t>
            </a:r>
            <a:r>
              <a:rPr lang="en-US" i="0" baseline="0" dirty="0" smtClean="0"/>
              <a:t>, anticonvulsants. These may help the patient wean off of the opioid with less side effects.</a:t>
            </a:r>
          </a:p>
          <a:p>
            <a:endParaRPr lang="en-US" i="0" baseline="0" dirty="0" smtClean="0"/>
          </a:p>
          <a:p>
            <a:r>
              <a:rPr lang="en-US" i="1" dirty="0" smtClean="0"/>
              <a:t> </a:t>
            </a:r>
            <a:r>
              <a:rPr lang="en-US" i="1" dirty="0" err="1" smtClean="0"/>
              <a:t>www.intnsa.org</a:t>
            </a:r>
            <a:r>
              <a:rPr lang="en-US" i="1" dirty="0" smtClean="0"/>
              <a:t>/%2FEvents%2Fdocuments%2F/Sat1125CunninghamJulie</a:t>
            </a:r>
            <a:r>
              <a:rPr lang="en-US" b="1" i="1" dirty="0" smtClean="0"/>
              <a:t>Opioid</a:t>
            </a:r>
            <a:r>
              <a:rPr lang="en-US" i="1" dirty="0" smtClean="0"/>
              <a:t>Discontinuation.pdf</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http://</a:t>
            </a:r>
            <a:r>
              <a:rPr lang="en-US" i="0" dirty="0" err="1" smtClean="0"/>
              <a:t>nationalpaincentre.mcmaster.ca</a:t>
            </a:r>
            <a:r>
              <a:rPr lang="en-US" i="0" dirty="0" smtClean="0"/>
              <a:t>/opioid/cgop_b_app_b12.html</a:t>
            </a:r>
          </a:p>
          <a:p>
            <a:pPr marL="0" indent="0">
              <a:buFontTx/>
              <a:buNone/>
            </a:pPr>
            <a:endParaRPr lang="en-US" i="0" baseline="0" dirty="0" smtClean="0"/>
          </a:p>
          <a:p>
            <a:pPr marL="0" indent="0">
              <a:buFontTx/>
              <a:buNone/>
            </a:pPr>
            <a:endParaRPr lang="en-US" i="0" baseline="0" dirty="0" smtClean="0"/>
          </a:p>
          <a:p>
            <a:pPr marL="0" indent="0">
              <a:buFontTx/>
              <a:buNone/>
            </a:pPr>
            <a:endParaRPr lang="en-US" i="0"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23</a:t>
            </a:fld>
            <a:endParaRPr lang="en-US"/>
          </a:p>
        </p:txBody>
      </p:sp>
    </p:spTree>
    <p:extLst>
      <p:ext uri="{BB962C8B-B14F-4D97-AF65-F5344CB8AC3E}">
        <p14:creationId xmlns:p14="http://schemas.microsoft.com/office/powerpoint/2010/main" val="262338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healthcare providers, we like to know what we are doing. However, we have to remember that sometimes it is ok to admit that you can no longer help a person. When a patient is exhibiting signs and symptoms of drug abuse, and you don’t know what treatment plan is best, referring the patient to a treatment center may be your best option. </a:t>
            </a:r>
            <a:r>
              <a:rPr lang="en-US" dirty="0" smtClean="0"/>
              <a:t>The Substance</a:t>
            </a:r>
            <a:r>
              <a:rPr lang="en-US" baseline="0" dirty="0" smtClean="0"/>
              <a:t> Abuse and Mental Health Services Administration has multiple resources available to help refer patients to treatment centers. Get to know the treatment centers in your area, so if the time comes to refer someone, you are prepared.</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24</a:t>
            </a:fld>
            <a:endParaRPr lang="en-US"/>
          </a:p>
        </p:txBody>
      </p:sp>
    </p:spTree>
    <p:extLst>
      <p:ext uri="{BB962C8B-B14F-4D97-AF65-F5344CB8AC3E}">
        <p14:creationId xmlns:p14="http://schemas.microsoft.com/office/powerpoint/2010/main" val="2046131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 reassessment</a:t>
            </a:r>
            <a:r>
              <a:rPr lang="en-US" baseline="0" dirty="0" smtClean="0"/>
              <a:t> is used in every disease state. Reassessment is required to determine if the patient is functioning correctly, if the treatment is working effectively, and if anything needs to be modified.</a:t>
            </a:r>
            <a:r>
              <a:rPr lang="en-US" dirty="0" smtClean="0"/>
              <a:t> It is important</a:t>
            </a:r>
            <a:r>
              <a:rPr lang="en-US" baseline="0" dirty="0" smtClean="0"/>
              <a:t> to screen at every visit, even after the patient has been on a medication for a while. A patient can screen positive for abuse potential even after several negative screenings.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Massachusetts NIDA Consortium (2009). </a:t>
            </a:r>
            <a:r>
              <a:rPr lang="en-US" sz="1200" i="1" dirty="0" smtClean="0"/>
              <a:t>Prescription Drug Abuse: An Introduction </a:t>
            </a:r>
            <a:r>
              <a:rPr lang="en-US" sz="1200" dirty="0" smtClean="0"/>
              <a:t>[PowerPoint slides]. Retrieved from </a:t>
            </a:r>
            <a:r>
              <a:rPr lang="en-US" sz="1200" dirty="0" err="1" smtClean="0"/>
              <a:t>DrugAbuse.gov</a:t>
            </a:r>
            <a:r>
              <a:rPr lang="en-US" sz="1200" dirty="0" smtClean="0"/>
              <a:t> website: http://</a:t>
            </a:r>
            <a:r>
              <a:rPr lang="en-US" sz="1200" dirty="0" err="1" smtClean="0"/>
              <a:t>m.drugabuse.gov</a:t>
            </a:r>
            <a:r>
              <a:rPr lang="en-US" sz="1200" dirty="0" smtClean="0"/>
              <a:t>/sites/default/files/prescription-drug-abuse-</a:t>
            </a:r>
            <a:r>
              <a:rPr lang="en-US" sz="1200" dirty="0" err="1" smtClean="0"/>
              <a:t>alt.pdf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25</a:t>
            </a:fld>
            <a:endParaRPr lang="en-US"/>
          </a:p>
        </p:txBody>
      </p:sp>
    </p:spTree>
    <p:extLst>
      <p:ext uri="{BB962C8B-B14F-4D97-AF65-F5344CB8AC3E}">
        <p14:creationId xmlns:p14="http://schemas.microsoft.com/office/powerpoint/2010/main" val="277188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additional</a:t>
            </a:r>
            <a:r>
              <a:rPr lang="en-US" baseline="0" dirty="0" smtClean="0"/>
              <a:t> screening tools are valuable predictors of a patient’s medication misuse and should be implemented when a patient is found to have risk factors at reassessment. Patient and family interviews, pill counts, and urine drug screens should be used in addition to COMM in the reassessment of a patient. While these screening tools may be time consuming and may not always be feasible, they are important tools that should be used for the benefit of the patient.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http://</a:t>
            </a:r>
            <a:r>
              <a:rPr lang="en-US" dirty="0" err="1" smtClean="0"/>
              <a:t>painedu.org</a:t>
            </a:r>
            <a:r>
              <a:rPr lang="en-US" dirty="0" smtClean="0"/>
              <a:t>/</a:t>
            </a:r>
            <a:r>
              <a:rPr lang="en-US" dirty="0" err="1" smtClean="0"/>
              <a:t>soapp.asp</a:t>
            </a:r>
            <a:endParaRPr lang="en-US"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26</a:t>
            </a:fld>
            <a:endParaRPr lang="en-US"/>
          </a:p>
        </p:txBody>
      </p:sp>
    </p:spTree>
    <p:extLst>
      <p:ext uri="{BB962C8B-B14F-4D97-AF65-F5344CB8AC3E}">
        <p14:creationId xmlns:p14="http://schemas.microsoft.com/office/powerpoint/2010/main" val="3607742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While governmental agencies and volunteer groups are working to </a:t>
            </a:r>
            <a:r>
              <a:rPr lang="en-US" b="1" i="1" baseline="0" dirty="0" smtClean="0"/>
              <a:t>remove</a:t>
            </a:r>
            <a:r>
              <a:rPr lang="en-US" baseline="0" dirty="0" smtClean="0"/>
              <a:t>  illegally possessed or abused pharmaceuticals off of the streets, prescribers can help in their own way by limiting the amount of supply </a:t>
            </a:r>
            <a:r>
              <a:rPr lang="en-US" b="1" i="1" baseline="0" dirty="0" smtClean="0"/>
              <a:t>going into </a:t>
            </a:r>
            <a:r>
              <a:rPr lang="en-US" b="0" i="0" baseline="0" dirty="0" smtClean="0"/>
              <a:t>the market and </a:t>
            </a:r>
            <a:r>
              <a:rPr lang="en-US" baseline="0" dirty="0" smtClean="0"/>
              <a:t>unlawful hands.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way to do this is to be conservative in the pill provisions and dosages prescribed. While this may sound like an easy task at first glance, please allow me to illustrate what difficulties can arise with a non-medical scenario we have probably all experienced at least once in our lives. We’re going to use food as an example. </a:t>
            </a:r>
            <a:r>
              <a:rPr lang="en-US" dirty="0" smtClean="0"/>
              <a:t>Why?</a:t>
            </a:r>
            <a:br>
              <a:rPr lang="en-US" dirty="0" smtClean="0"/>
            </a:br>
            <a:r>
              <a:rPr lang="en-US" dirty="0" smtClean="0"/>
              <a:t>Because</a:t>
            </a:r>
            <a:r>
              <a:rPr lang="en-US" baseline="0" dirty="0" smtClean="0"/>
              <a:t> </a:t>
            </a:r>
            <a:r>
              <a:rPr lang="en-US" i="1" dirty="0" smtClean="0"/>
              <a:t>everyone</a:t>
            </a:r>
            <a:r>
              <a:rPr lang="en-US" baseline="0" dirty="0" smtClean="0"/>
              <a:t> in this room </a:t>
            </a:r>
            <a:r>
              <a:rPr lang="en-US" u="none" baseline="0" dirty="0" smtClean="0"/>
              <a:t>is </a:t>
            </a:r>
            <a:r>
              <a:rPr lang="en-US" u="sng" baseline="0" dirty="0" smtClean="0"/>
              <a:t>physically dependent </a:t>
            </a:r>
            <a:r>
              <a:rPr lang="en-US" baseline="0" dirty="0" smtClean="0"/>
              <a:t>on it and some people in this world even get </a:t>
            </a:r>
            <a:r>
              <a:rPr lang="en-US" u="sng" baseline="0" dirty="0" smtClean="0"/>
              <a:t>addicted</a:t>
            </a:r>
            <a:r>
              <a:rPr lang="en-US" baseline="0" dirty="0" smtClean="0"/>
              <a:t> to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may provide only</a:t>
            </a:r>
            <a:r>
              <a:rPr lang="en-US" baseline="0" dirty="0" smtClean="0"/>
              <a:t> e</a:t>
            </a:r>
            <a:r>
              <a:rPr lang="en-US" dirty="0" smtClean="0"/>
              <a:t>nough to edge</a:t>
            </a:r>
            <a:r>
              <a:rPr lang="en-US" baseline="0" dirty="0" smtClean="0"/>
              <a:t> their stomach growling but they will probably still remain hungry.</a:t>
            </a:r>
          </a:p>
          <a:p>
            <a:r>
              <a:rPr lang="en-US" baseline="0" dirty="0" smtClean="0"/>
              <a:t>$20 would be a full meal; but is it so much they would be indulging themselves?</a:t>
            </a:r>
          </a:p>
          <a:p>
            <a:r>
              <a:rPr lang="en-US" baseline="0" dirty="0" smtClean="0"/>
              <a:t>$50  is so much they would have to share?</a:t>
            </a:r>
          </a:p>
          <a:p>
            <a:r>
              <a:rPr lang="en-US" dirty="0" smtClean="0"/>
              <a:t>Providing in excess of what is needed increases the risk of resources being used for unintended/unconstructive purposes</a:t>
            </a:r>
            <a:r>
              <a:rPr lang="en-US" baseline="0" dirty="0" smtClean="0"/>
              <a:t> </a:t>
            </a:r>
            <a:r>
              <a:rPr lang="en-US" i="1" dirty="0" smtClean="0"/>
              <a:t>but…</a:t>
            </a:r>
            <a:r>
              <a:rPr lang="en-US" i="0" baseline="0" dirty="0" smtClean="0"/>
              <a:t> </a:t>
            </a:r>
            <a:r>
              <a:rPr lang="en-US" dirty="0" smtClean="0"/>
              <a:t>Not providing enough may not accomplish the desired goal of helping the person in need.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4515E24-6F63-49E0-8F1C-C6EB70B7391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Limiting</a:t>
            </a:r>
            <a:r>
              <a:rPr lang="en-US" baseline="0" dirty="0" smtClean="0"/>
              <a:t> the chance of both 1) and/or 2) to occur is the greatest way prescribers can have a hand in reducing the influx of drugs into illegal markets or the hands of drug abusers.</a:t>
            </a:r>
          </a:p>
          <a:p>
            <a:endParaRPr lang="en-US" baseline="0" dirty="0" smtClean="0"/>
          </a:p>
          <a:p>
            <a:r>
              <a:rPr lang="en-US" baseline="0" smtClean="0"/>
              <a:t>It </a:t>
            </a:r>
            <a:r>
              <a:rPr lang="en-US" baseline="0" dirty="0" smtClean="0"/>
              <a:t>is important to weigh the risks and benefits when we prescribe any medication, especially when it comes to controlled substances and addiction.</a:t>
            </a:r>
            <a:endParaRPr lang="en-US" dirty="0"/>
          </a:p>
        </p:txBody>
      </p:sp>
      <p:sp>
        <p:nvSpPr>
          <p:cNvPr id="4" name="Slide Number Placeholder 3"/>
          <p:cNvSpPr>
            <a:spLocks noGrp="1"/>
          </p:cNvSpPr>
          <p:nvPr>
            <p:ph type="sldNum" sz="quarter" idx="10"/>
          </p:nvPr>
        </p:nvSpPr>
        <p:spPr/>
        <p:txBody>
          <a:bodyPr/>
          <a:lstStyle/>
          <a:p>
            <a:fld id="{C4515E24-6F63-49E0-8F1C-C6EB70B7391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such a thing as prescribing</a:t>
            </a:r>
            <a:r>
              <a:rPr lang="en-US" baseline="0" dirty="0" smtClean="0"/>
              <a:t> too conservatively. When this happens, a patient can present with a syndrome called </a:t>
            </a:r>
            <a:r>
              <a:rPr lang="en-US" baseline="0" dirty="0" err="1" smtClean="0"/>
              <a:t>pseudoaddiction</a:t>
            </a:r>
            <a:r>
              <a:rPr lang="en-US" baseline="0" dirty="0" smtClean="0"/>
              <a:t>. This patient</a:t>
            </a:r>
            <a:r>
              <a:rPr lang="en-US" dirty="0" smtClean="0"/>
              <a:t> will look like an addict searching for more medication, when in reality, the patient is not being treated effectively</a:t>
            </a:r>
            <a:r>
              <a:rPr lang="en-US" baseline="0" dirty="0" smtClean="0"/>
              <a:t>. While we need to be cautious in prescribing controlled substances, we need to be sure we are correctly treating the patient.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http://www.medicinenet.com/script/main/art.asp?articlekey=53670</a:t>
            </a: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http://addictionmanagement.org/Pseudoaddiction%20versus%20Addiction%20in%20a%20Pain%20Population.pdf</a:t>
            </a:r>
            <a:endParaRPr lang="en-US" dirty="0" smtClean="0"/>
          </a:p>
        </p:txBody>
      </p:sp>
      <p:sp>
        <p:nvSpPr>
          <p:cNvPr id="4" name="Slide Number Placeholder 3"/>
          <p:cNvSpPr>
            <a:spLocks noGrp="1"/>
          </p:cNvSpPr>
          <p:nvPr>
            <p:ph type="sldNum" sz="quarter" idx="10"/>
          </p:nvPr>
        </p:nvSpPr>
        <p:spPr/>
        <p:txBody>
          <a:bodyPr/>
          <a:lstStyle/>
          <a:p>
            <a:fld id="{C4515E24-6F63-49E0-8F1C-C6EB70B7391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Prescription Drug Abuse is a serious issue within</a:t>
            </a:r>
            <a:r>
              <a:rPr lang="en-US" baseline="0" dirty="0" smtClean="0"/>
              <a:t> the United States. Over 6 million people in the United States abused prescription medications at least once in the last year. Most of these people get them from a friend or relative. This shows we are not properly educating our patients on the dangers of sharing their medications.</a:t>
            </a:r>
          </a:p>
          <a:p>
            <a:endParaRPr lang="en-US" baseline="0" dirty="0" smtClean="0"/>
          </a:p>
          <a:p>
            <a:r>
              <a:rPr lang="en-US" baseline="0" dirty="0" smtClean="0"/>
              <a:t>From my experiences, many healthcare providers believe if you are misusing medications, you are a drug-seeker. However, according to the National Survey on Drug Use and Health, of those who get the abused medications from doctors, a very small amount are going to multiple providers. Just because someone is abusing/is addicted to prescription drugs does not mean he is doctor-shopping.</a:t>
            </a:r>
          </a:p>
          <a:p>
            <a:endParaRPr lang="en-US" baseline="0" dirty="0" smtClean="0"/>
          </a:p>
        </p:txBody>
      </p:sp>
      <p:sp>
        <p:nvSpPr>
          <p:cNvPr id="4" name="Slide Number Placeholder 3"/>
          <p:cNvSpPr>
            <a:spLocks noGrp="1"/>
          </p:cNvSpPr>
          <p:nvPr>
            <p:ph type="sldNum" sz="quarter" idx="10"/>
          </p:nvPr>
        </p:nvSpPr>
        <p:spPr/>
        <p:txBody>
          <a:bodyPr/>
          <a:lstStyle/>
          <a:p>
            <a:fld id="{F699C594-5ED2-4C07-B577-BA90C3F010D1}" type="slidenum">
              <a:rPr lang="en-US" smtClean="0"/>
              <a:t>3</a:t>
            </a:fld>
            <a:endParaRPr lang="en-US"/>
          </a:p>
        </p:txBody>
      </p:sp>
    </p:spTree>
    <p:extLst>
      <p:ext uri="{BB962C8B-B14F-4D97-AF65-F5344CB8AC3E}">
        <p14:creationId xmlns:p14="http://schemas.microsoft.com/office/powerpoint/2010/main" val="1698614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all know,</a:t>
            </a:r>
            <a:r>
              <a:rPr lang="en-US" baseline="0" dirty="0" smtClean="0"/>
              <a:t> </a:t>
            </a:r>
            <a:r>
              <a:rPr lang="en-US" dirty="0" smtClean="0"/>
              <a:t>it is important to always secure proper documentation</a:t>
            </a:r>
            <a:r>
              <a:rPr lang="en-US" baseline="0" dirty="0" smtClean="0"/>
              <a:t> at every visit with a patient. This holds especially true when a controlled substance is being prescribed. Documentation ensures the patient is getting the best care possible. This includes documentation of patient interviews, screening results, diagnosis, and reassessments. Proper documentation allows us to track a patient’s progress and communicate with other healthcare providers. </a:t>
            </a:r>
            <a:endParaRPr lang="en-US" dirty="0"/>
          </a:p>
        </p:txBody>
      </p:sp>
      <p:sp>
        <p:nvSpPr>
          <p:cNvPr id="4" name="Slide Number Placeholder 3"/>
          <p:cNvSpPr>
            <a:spLocks noGrp="1"/>
          </p:cNvSpPr>
          <p:nvPr>
            <p:ph type="sldNum" sz="quarter" idx="10"/>
          </p:nvPr>
        </p:nvSpPr>
        <p:spPr/>
        <p:txBody>
          <a:bodyPr/>
          <a:lstStyle/>
          <a:p>
            <a:fld id="{FCF0F95F-A39C-42A8-969B-321F3494CB60}"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with our patients, our colleagues, and other health-care professionals</a:t>
            </a:r>
            <a:r>
              <a:rPr lang="en-US" baseline="0" dirty="0" smtClean="0"/>
              <a:t> can greatly improve patient outcomes and prevent prescription drug abuse. Our colleagues can provide insight with their experiences and knowledge. Other healthcare professionals can provide additional information that the patient can or will not provide. This includes the use of the controlled substance monitoring program, which every healthcare provider has access to. Each healthcare field interacts with the patient in a unique way. If we can effectively communicate with one another, we can improve the quality of care our patients receive. </a:t>
            </a:r>
          </a:p>
        </p:txBody>
      </p:sp>
      <p:sp>
        <p:nvSpPr>
          <p:cNvPr id="4" name="Slide Number Placeholder 3"/>
          <p:cNvSpPr>
            <a:spLocks noGrp="1"/>
          </p:cNvSpPr>
          <p:nvPr>
            <p:ph type="sldNum" sz="quarter" idx="10"/>
          </p:nvPr>
        </p:nvSpPr>
        <p:spPr/>
        <p:txBody>
          <a:bodyPr/>
          <a:lstStyle/>
          <a:p>
            <a:fld id="{F699C594-5ED2-4C07-B577-BA90C3F010D1}" type="slidenum">
              <a:rPr lang="en-US" smtClean="0"/>
              <a:t>31</a:t>
            </a:fld>
            <a:endParaRPr lang="en-US"/>
          </a:p>
        </p:txBody>
      </p:sp>
    </p:spTree>
    <p:extLst>
      <p:ext uri="{BB962C8B-B14F-4D97-AF65-F5344CB8AC3E}">
        <p14:creationId xmlns:p14="http://schemas.microsoft.com/office/powerpoint/2010/main" val="1161968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is it important for you to implement these precautions into your practice? First, it is our job as healthcare providers to provide proper care for our patients. We all took an oath to do no harm, and these precautions are easy ways to prevent our patients from coming to harm. Second, this method has been proven - Project Lazarus, an opioid overdose prevention program in North Carolina, used these precautions along with many other tools for one year. In that year, overdose deaths decreased from 46.6 per 100,000 to 29 per 100,000.  If you impact one patient by implementing these precautions, then the effort is worth it. We </a:t>
            </a:r>
            <a:r>
              <a:rPr lang="en-US" u="sng" baseline="0" dirty="0" smtClean="0"/>
              <a:t>can</a:t>
            </a:r>
            <a:r>
              <a:rPr lang="en-US" u="none" baseline="0" dirty="0" smtClean="0"/>
              <a:t> make a difference. </a:t>
            </a:r>
            <a:r>
              <a:rPr lang="en-US" u="sng" baseline="0" dirty="0" smtClean="0"/>
              <a:t>You</a:t>
            </a:r>
            <a:r>
              <a:rPr lang="en-US" u="none" baseline="0" dirty="0" smtClean="0"/>
              <a:t> can make a difference. I challenge you to do so.</a:t>
            </a:r>
            <a:endParaRPr lang="en-US" u="sng" dirty="0"/>
          </a:p>
        </p:txBody>
      </p:sp>
      <p:sp>
        <p:nvSpPr>
          <p:cNvPr id="4" name="Slide Number Placeholder 3"/>
          <p:cNvSpPr>
            <a:spLocks noGrp="1"/>
          </p:cNvSpPr>
          <p:nvPr>
            <p:ph type="sldNum" sz="quarter" idx="10"/>
          </p:nvPr>
        </p:nvSpPr>
        <p:spPr/>
        <p:txBody>
          <a:bodyPr/>
          <a:lstStyle/>
          <a:p>
            <a:fld id="{F699C594-5ED2-4C07-B577-BA90C3F010D1}" type="slidenum">
              <a:rPr lang="en-US" smtClean="0"/>
              <a:t>32</a:t>
            </a:fld>
            <a:endParaRPr lang="en-US"/>
          </a:p>
        </p:txBody>
      </p:sp>
    </p:spTree>
    <p:extLst>
      <p:ext uri="{BB962C8B-B14F-4D97-AF65-F5344CB8AC3E}">
        <p14:creationId xmlns:p14="http://schemas.microsoft.com/office/powerpoint/2010/main" val="266671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from these two percentages – 2.8% compared to 2.4% - teenagers abuse prescription drugs at a disproportionately higher rate. While this difference may seem minor, teenagers who misuse prescription drugs are much more likely to become addicted and stay addicted into adulthood.</a:t>
            </a:r>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4</a:t>
            </a:fld>
            <a:endParaRPr lang="en-US"/>
          </a:p>
        </p:txBody>
      </p:sp>
    </p:spTree>
    <p:extLst>
      <p:ext uri="{BB962C8B-B14F-4D97-AF65-F5344CB8AC3E}">
        <p14:creationId xmlns:p14="http://schemas.microsoft.com/office/powerpoint/2010/main" val="233395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Addiction effects more people in the US than most disease</a:t>
            </a:r>
            <a:r>
              <a:rPr lang="en-US" baseline="0" dirty="0" smtClean="0"/>
              <a:t> states. Heart Disease effects 27 million, Diabetes effects 26 million, and Cancer effects 19 million. Addiction can alter the structure and function of the brain and dramatically affect judgment and behavior. Addiction is not a personal or moral failure – it is a disease that can be prevented and treated.</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5</a:t>
            </a:fld>
            <a:endParaRPr lang="en-US"/>
          </a:p>
        </p:txBody>
      </p:sp>
    </p:spTree>
    <p:extLst>
      <p:ext uri="{BB962C8B-B14F-4D97-AF65-F5344CB8AC3E}">
        <p14:creationId xmlns:p14="http://schemas.microsoft.com/office/powerpoint/2010/main" val="130872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chronic</a:t>
            </a:r>
            <a:r>
              <a:rPr lang="en-US" baseline="0" dirty="0" smtClean="0"/>
              <a:t> use of controlled substances, as well as many other medications, can lead to tolerance. This is a biological response in which receptors respond less to the original dose, but require a higher dose to achieve the same effect.</a:t>
            </a:r>
            <a:r>
              <a:rPr lang="en-US" dirty="0" smtClean="0"/>
              <a:t> It is important to note that tolerance to different</a:t>
            </a:r>
            <a:r>
              <a:rPr lang="en-US" baseline="0" dirty="0" smtClean="0"/>
              <a:t> effects develops at different rates. For example, with opiates, tolerance to the euphoric effect develops faster than tolerance to physiological effects such as constipation. Another example of this concept can be illustrated by sedative effects. Tolerance develops quickly to sedation, while tolerance to respiration depression and lowering blood pressures develops slowly. This becomes important when the patient increases the dose or frequency at which they abuse the medication to continue to experience the desired effects– their body has not yet adapted to the other physiologic effects and this can result in a fatal overdose as a result of respiratory failure.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www.drugabuse.gov</a:t>
            </a:r>
            <a:r>
              <a:rPr lang="en-US" dirty="0" smtClean="0"/>
              <a:t>/publications/teaching-packets/neurobiology-drug-addiction/section-iii-action-heroin-morphine/6-definition-toleranceI’</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 Goodman &amp; Gilman’s The Pharmacological Basis of Therapeutics. 12</a:t>
            </a:r>
            <a:r>
              <a:rPr lang="en-US" i="1" baseline="30000" dirty="0" smtClean="0"/>
              <a:t>th</a:t>
            </a:r>
            <a:r>
              <a:rPr lang="en-US" i="1" dirty="0" smtClean="0"/>
              <a:t> Edition.</a:t>
            </a:r>
            <a:r>
              <a:rPr lang="en-US" dirty="0" smtClean="0"/>
              <a:t> </a:t>
            </a:r>
            <a:r>
              <a:rPr lang="en-US" dirty="0" err="1" smtClean="0"/>
              <a:t>Brunton</a:t>
            </a:r>
            <a:r>
              <a:rPr lang="en-US" dirty="0" smtClean="0"/>
              <a:t>, Laurence; Bruce </a:t>
            </a:r>
            <a:r>
              <a:rPr lang="en-US" dirty="0" err="1" smtClean="0"/>
              <a:t>Chabner</a:t>
            </a:r>
            <a:r>
              <a:rPr lang="en-US" dirty="0" smtClean="0"/>
              <a:t>; Bjorn </a:t>
            </a:r>
            <a:r>
              <a:rPr lang="en-US" dirty="0" err="1" smtClean="0"/>
              <a:t>Knollman</a:t>
            </a:r>
            <a:r>
              <a:rPr lang="en-US" dirty="0" smtClean="0"/>
              <a:t>. Pages 652-3.</a:t>
            </a:r>
            <a:endParaRPr lang="en-US" i="1"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6</a:t>
            </a:fld>
            <a:endParaRPr lang="en-US"/>
          </a:p>
        </p:txBody>
      </p:sp>
    </p:spTree>
    <p:extLst>
      <p:ext uri="{BB962C8B-B14F-4D97-AF65-F5344CB8AC3E}">
        <p14:creationId xmlns:p14="http://schemas.microsoft.com/office/powerpoint/2010/main" val="187922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14485" eaLnBrk="0" hangingPunct="0">
              <a:defRPr>
                <a:solidFill>
                  <a:schemeClr val="tx1"/>
                </a:solidFill>
                <a:latin typeface="Times New Roman" pitchFamily="18" charset="0"/>
              </a:defRPr>
            </a:lvl1pPr>
            <a:lvl2pPr marL="702756" indent="-270291" defTabSz="914485" eaLnBrk="0" hangingPunct="0">
              <a:defRPr>
                <a:solidFill>
                  <a:schemeClr val="tx1"/>
                </a:solidFill>
                <a:latin typeface="Times New Roman" pitchFamily="18" charset="0"/>
              </a:defRPr>
            </a:lvl2pPr>
            <a:lvl3pPr marL="1081164" indent="-216233" defTabSz="914485" eaLnBrk="0" hangingPunct="0">
              <a:defRPr>
                <a:solidFill>
                  <a:schemeClr val="tx1"/>
                </a:solidFill>
                <a:latin typeface="Times New Roman" pitchFamily="18" charset="0"/>
              </a:defRPr>
            </a:lvl3pPr>
            <a:lvl4pPr marL="1513629" indent="-216233" defTabSz="914485" eaLnBrk="0" hangingPunct="0">
              <a:defRPr>
                <a:solidFill>
                  <a:schemeClr val="tx1"/>
                </a:solidFill>
                <a:latin typeface="Times New Roman" pitchFamily="18" charset="0"/>
              </a:defRPr>
            </a:lvl4pPr>
            <a:lvl5pPr marL="1946095" indent="-216233" defTabSz="914485" eaLnBrk="0" hangingPunct="0">
              <a:defRPr>
                <a:solidFill>
                  <a:schemeClr val="tx1"/>
                </a:solidFill>
                <a:latin typeface="Times New Roman" pitchFamily="18" charset="0"/>
              </a:defRPr>
            </a:lvl5pPr>
            <a:lvl6pPr marL="2378560" indent="-216233" algn="ctr" defTabSz="914485" eaLnBrk="0" fontAlgn="base" hangingPunct="0">
              <a:spcBef>
                <a:spcPct val="0"/>
              </a:spcBef>
              <a:spcAft>
                <a:spcPct val="0"/>
              </a:spcAft>
              <a:defRPr>
                <a:solidFill>
                  <a:schemeClr val="tx1"/>
                </a:solidFill>
                <a:latin typeface="Times New Roman" pitchFamily="18" charset="0"/>
              </a:defRPr>
            </a:lvl6pPr>
            <a:lvl7pPr marL="2811026" indent="-216233" algn="ctr" defTabSz="914485" eaLnBrk="0" fontAlgn="base" hangingPunct="0">
              <a:spcBef>
                <a:spcPct val="0"/>
              </a:spcBef>
              <a:spcAft>
                <a:spcPct val="0"/>
              </a:spcAft>
              <a:defRPr>
                <a:solidFill>
                  <a:schemeClr val="tx1"/>
                </a:solidFill>
                <a:latin typeface="Times New Roman" pitchFamily="18" charset="0"/>
              </a:defRPr>
            </a:lvl7pPr>
            <a:lvl8pPr marL="3243491" indent="-216233" algn="ctr" defTabSz="914485" eaLnBrk="0" fontAlgn="base" hangingPunct="0">
              <a:spcBef>
                <a:spcPct val="0"/>
              </a:spcBef>
              <a:spcAft>
                <a:spcPct val="0"/>
              </a:spcAft>
              <a:defRPr>
                <a:solidFill>
                  <a:schemeClr val="tx1"/>
                </a:solidFill>
                <a:latin typeface="Times New Roman" pitchFamily="18" charset="0"/>
              </a:defRPr>
            </a:lvl8pPr>
            <a:lvl9pPr marL="3675957" indent="-216233" algn="ctr" defTabSz="914485" eaLnBrk="0" fontAlgn="base" hangingPunct="0">
              <a:spcBef>
                <a:spcPct val="0"/>
              </a:spcBef>
              <a:spcAft>
                <a:spcPct val="0"/>
              </a:spcAft>
              <a:defRPr>
                <a:solidFill>
                  <a:schemeClr val="tx1"/>
                </a:solidFill>
                <a:latin typeface="Times New Roman" pitchFamily="18" charset="0"/>
              </a:defRPr>
            </a:lvl9pPr>
          </a:lstStyle>
          <a:p>
            <a:pPr eaLnBrk="1" hangingPunct="1"/>
            <a:fld id="{A784A10F-E1D6-4D02-8348-0EB51ECC8D18}" type="slidenum">
              <a:rPr lang="en-US"/>
              <a:pPr eaLnBrk="1" hangingPunct="1"/>
              <a:t>7</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r>
              <a:rPr lang="en-US" dirty="0" smtClean="0"/>
              <a:t>The 3 major components of the neural circuitry include the ventral tegmental area (VTA), the nucleus </a:t>
            </a:r>
            <a:r>
              <a:rPr lang="en-US" dirty="0" err="1" smtClean="0"/>
              <a:t>accumbens</a:t>
            </a:r>
            <a:r>
              <a:rPr lang="en-US" dirty="0" smtClean="0"/>
              <a:t>,  and the prefrontal cortex.  A stimulus is interpreted as rewarding if it increases firing of impulses from the ventral tegmental area to the nucleus </a:t>
            </a:r>
            <a:r>
              <a:rPr lang="en-US" dirty="0" err="1" smtClean="0"/>
              <a:t>accumbens</a:t>
            </a:r>
            <a:r>
              <a:rPr lang="en-US" dirty="0" smtClean="0"/>
              <a:t>. All addictive drugs induce strong feelings of euphoria or award by actually altering normal dopamine pathways and increasing dopamine transmission. This occurs in the Ventral Tegmental Area and Nucleus </a:t>
            </a:r>
            <a:r>
              <a:rPr lang="en-US" dirty="0" err="1" smtClean="0"/>
              <a:t>Accumbens</a:t>
            </a:r>
            <a:r>
              <a:rPr lang="en-US" dirty="0" smtClean="0"/>
              <a:t>.  The vast majority of drug addictions involve alcohol, nicotine, opiates, and CNS stimulants.  All of these drugs ultimately produce pleasure upon administration through their actions on the reward pathway, but the mechanisms preceding the final common event, increasing dopamine concentration in the </a:t>
            </a:r>
            <a:r>
              <a:rPr lang="en-US" dirty="0" err="1" smtClean="0"/>
              <a:t>Nac</a:t>
            </a:r>
            <a:r>
              <a:rPr lang="en-US" dirty="0" smtClean="0"/>
              <a:t>, differ </a:t>
            </a:r>
            <a:r>
              <a:rPr lang="en-US" dirty="0" err="1" smtClean="0"/>
              <a:t>signficantly</a:t>
            </a:r>
            <a:r>
              <a:rPr lang="en-US" dirty="0" smtClean="0"/>
              <a:t> from each other.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each drug class increases dopamine in the mesolimbic pathway, they do so by different mechanisms. Opioids and benzodiazepines work in the ventral tegmental area to “disinhibit” dopamine neurons. Amphetamines work in both the ventral tegmental area and the nucleus </a:t>
            </a:r>
            <a:r>
              <a:rPr lang="en-US" baseline="0" dirty="0" err="1" smtClean="0"/>
              <a:t>accumbens</a:t>
            </a:r>
            <a:r>
              <a:rPr lang="en-US" baseline="0" dirty="0" smtClean="0"/>
              <a:t> to increase dopamine release and inhibit the reuptake of dopamine. These changes in brain pathways eventually lead to a new homeostasis within the body. When the treatment is abruptly discontinued, this homeostasis is disrupted and functioning is impaired. This disruption causes withdrawal to occur, which is the only physical symptom of addiction and dependence. </a:t>
            </a:r>
            <a:endParaRPr lang="en-US" dirty="0" smtClean="0"/>
          </a:p>
          <a:p>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8</a:t>
            </a:fld>
            <a:endParaRPr lang="en-US"/>
          </a:p>
        </p:txBody>
      </p:sp>
    </p:spTree>
    <p:extLst>
      <p:ext uri="{BB962C8B-B14F-4D97-AF65-F5344CB8AC3E}">
        <p14:creationId xmlns:p14="http://schemas.microsoft.com/office/powerpoint/2010/main" val="375618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a:t>
            </a:r>
            <a:r>
              <a:rPr lang="en-US" baseline="0" dirty="0" smtClean="0"/>
              <a:t> reviewed some of the basics of prescription drug abuse and addiction, we’d like to discuss some of the things you can do to prevent these issues. Originally adapted from an infectious disease model, the universal precautions of prescribing aims to prevent and monitor for the abuse of prescription drugs. Just like with infectious disease, these precautions are implemented by every healthcare professional. It is the job of every member of the healthcare team to ensure these steps are taken to improve patient outcomes and begin to stop this epidemic.</a:t>
            </a:r>
            <a:r>
              <a:rPr lang="en-US" dirty="0" smtClean="0"/>
              <a:t> </a:t>
            </a:r>
            <a:r>
              <a:rPr lang="en-US" dirty="0" smtClean="0"/>
              <a:t>You</a:t>
            </a:r>
            <a:r>
              <a:rPr lang="en-US" baseline="0" dirty="0" smtClean="0"/>
              <a:t> may have heard of many of these precautions, and may see this as a return to the basics. However, as we have seen from the statistics we just went over, we are obviously not implementing these basic steps as well as we should. </a:t>
            </a:r>
            <a:r>
              <a:rPr lang="en-US" dirty="0" smtClean="0"/>
              <a:t>As</a:t>
            </a:r>
            <a:r>
              <a:rPr lang="en-US" baseline="0" dirty="0" smtClean="0"/>
              <a:t> </a:t>
            </a:r>
            <a:r>
              <a:rPr lang="en-US" baseline="0" dirty="0" smtClean="0"/>
              <a:t>we go through these, think about what you can do in your own practice to make sure these precautions are taken for your patients.</a:t>
            </a:r>
            <a:endParaRPr lang="en-US" dirty="0" smtClean="0"/>
          </a:p>
          <a:p>
            <a:endParaRPr lang="en-US" dirty="0" smtClean="0"/>
          </a:p>
          <a:p>
            <a:r>
              <a:rPr lang="en-US" dirty="0" smtClean="0"/>
              <a:t>http://</a:t>
            </a:r>
            <a:r>
              <a:rPr lang="en-US" dirty="0" err="1" smtClean="0"/>
              <a:t>www.painedu.org</a:t>
            </a:r>
            <a:r>
              <a:rPr lang="en-US" dirty="0" smtClean="0"/>
              <a:t>/</a:t>
            </a:r>
            <a:r>
              <a:rPr lang="en-US" dirty="0" err="1" smtClean="0"/>
              <a:t>populations-archive.asp?ArticleNumber</a:t>
            </a:r>
            <a:r>
              <a:rPr lang="en-US" dirty="0" smtClean="0"/>
              <a:t>=19&amp;UserID=0</a:t>
            </a:r>
            <a:endParaRPr lang="en-US" dirty="0"/>
          </a:p>
        </p:txBody>
      </p:sp>
      <p:sp>
        <p:nvSpPr>
          <p:cNvPr id="4" name="Slide Number Placeholder 3"/>
          <p:cNvSpPr>
            <a:spLocks noGrp="1"/>
          </p:cNvSpPr>
          <p:nvPr>
            <p:ph type="sldNum" sz="quarter" idx="10"/>
          </p:nvPr>
        </p:nvSpPr>
        <p:spPr/>
        <p:txBody>
          <a:bodyPr/>
          <a:lstStyle/>
          <a:p>
            <a:fld id="{F699C594-5ED2-4C07-B577-BA90C3F010D1}" type="slidenum">
              <a:rPr lang="en-US" smtClean="0"/>
              <a:t>9</a:t>
            </a:fld>
            <a:endParaRPr lang="en-US"/>
          </a:p>
        </p:txBody>
      </p:sp>
    </p:spTree>
    <p:extLst>
      <p:ext uri="{BB962C8B-B14F-4D97-AF65-F5344CB8AC3E}">
        <p14:creationId xmlns:p14="http://schemas.microsoft.com/office/powerpoint/2010/main" val="27847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r>
              <a:rPr lang="en-US" dirty="0" smtClean="0"/>
              <a:t>ETSU Gatton College of Pharmacy</a:t>
            </a:r>
            <a:endParaRPr lang="en-US"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4256033221"/>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65138" y="1465263"/>
            <a:ext cx="6813550" cy="3262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2856905865"/>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a:off x="1836738" y="2379663"/>
            <a:ext cx="5675312" cy="1587"/>
          </a:xfrm>
          <a:prstGeom prst="line">
            <a:avLst/>
          </a:prstGeom>
          <a:ln>
            <a:solidFill>
              <a:srgbClr val="BE0F34"/>
            </a:solidFill>
          </a:ln>
          <a:effectLst/>
        </p:spPr>
        <p:style>
          <a:lnRef idx="2">
            <a:schemeClr val="accent1"/>
          </a:lnRef>
          <a:fillRef idx="0">
            <a:schemeClr val="accent1"/>
          </a:fillRef>
          <a:effectRef idx="1">
            <a:schemeClr val="accent1"/>
          </a:effectRef>
          <a:fontRef idx="minor">
            <a:schemeClr val="tx1"/>
          </a:fontRef>
        </p:style>
      </p:cxnSp>
      <p:pic>
        <p:nvPicPr>
          <p:cNvPr id="3" name="Picture 15" descr="Pills-assorted on 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0025" y="3328988"/>
            <a:ext cx="34163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997673"/>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userDrawn="1"/>
        </p:nvCxnSpPr>
        <p:spPr>
          <a:xfrm>
            <a:off x="1836738" y="2460625"/>
            <a:ext cx="5675312" cy="1588"/>
          </a:xfrm>
          <a:prstGeom prst="line">
            <a:avLst/>
          </a:prstGeom>
          <a:ln>
            <a:solidFill>
              <a:srgbClr val="BE0F3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67744"/>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a:off x="1836738" y="2379663"/>
            <a:ext cx="5675312" cy="1587"/>
          </a:xfrm>
          <a:prstGeom prst="line">
            <a:avLst/>
          </a:prstGeom>
          <a:ln>
            <a:solidFill>
              <a:srgbClr val="BE0F34"/>
            </a:solidFill>
          </a:ln>
          <a:effectLst/>
        </p:spPr>
        <p:style>
          <a:lnRef idx="2">
            <a:schemeClr val="accent1"/>
          </a:lnRef>
          <a:fillRef idx="0">
            <a:schemeClr val="accent1"/>
          </a:fillRef>
          <a:effectRef idx="1">
            <a:schemeClr val="accent1"/>
          </a:effectRef>
          <a:fontRef idx="minor">
            <a:schemeClr val="tx1"/>
          </a:fontRef>
        </p:style>
      </p:cxnSp>
      <p:pic>
        <p:nvPicPr>
          <p:cNvPr id="3" name="Picture 15" descr="Pills-assorted on 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0025" y="3328988"/>
            <a:ext cx="34163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997673"/>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userDrawn="1"/>
        </p:nvCxnSpPr>
        <p:spPr>
          <a:xfrm>
            <a:off x="1836738" y="2460625"/>
            <a:ext cx="5675312" cy="1588"/>
          </a:xfrm>
          <a:prstGeom prst="line">
            <a:avLst/>
          </a:prstGeom>
          <a:ln>
            <a:solidFill>
              <a:srgbClr val="BE0F3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6774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900357389"/>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3891616455"/>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287808438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125410057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DA22438-2784-444B-8A05-61A3FFD606C4}" type="datetimeFigureOut">
              <a:rPr lang="en-US" smtClean="0"/>
              <a:t>12/17/12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1086493836"/>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ETSU Bill Gatton College of Pharmacy</a:t>
            </a:r>
            <a:endParaRPr lang="en-US" dirty="0"/>
          </a:p>
        </p:txBody>
      </p:sp>
    </p:spTree>
    <p:extLst>
      <p:ext uri="{BB962C8B-B14F-4D97-AF65-F5344CB8AC3E}">
        <p14:creationId xmlns:p14="http://schemas.microsoft.com/office/powerpoint/2010/main" val="2754660093"/>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ETSU Bill Gatton College of Pharmacy</a:t>
            </a:r>
            <a:endParaRPr lang="en-US" dirty="0"/>
          </a:p>
        </p:txBody>
      </p:sp>
    </p:spTree>
    <p:extLst>
      <p:ext uri="{BB962C8B-B14F-4D97-AF65-F5344CB8AC3E}">
        <p14:creationId xmlns:p14="http://schemas.microsoft.com/office/powerpoint/2010/main" val="3129650661"/>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DA22438-2784-444B-8A05-61A3FFD606C4}" type="datetimeFigureOut">
              <a:rPr lang="en-US" smtClean="0"/>
              <a:t>12/17/12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736E2F-6D0C-4F21-8795-515A9054DCAC}" type="slidenum">
              <a:rPr lang="en-US" smtClean="0"/>
              <a:t>‹#›</a:t>
            </a:fld>
            <a:endParaRPr lang="en-US"/>
          </a:p>
        </p:txBody>
      </p:sp>
    </p:spTree>
    <p:extLst>
      <p:ext uri="{BB962C8B-B14F-4D97-AF65-F5344CB8AC3E}">
        <p14:creationId xmlns:p14="http://schemas.microsoft.com/office/powerpoint/2010/main" val="3484526176"/>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61925" y="134938"/>
            <a:ext cx="8816975" cy="6586537"/>
          </a:xfrm>
          <a:prstGeom prst="roundRect">
            <a:avLst>
              <a:gd name="adj" fmla="val 325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376238" y="247650"/>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Text Placeholder 2"/>
          <p:cNvSpPr>
            <a:spLocks noGrp="1"/>
          </p:cNvSpPr>
          <p:nvPr>
            <p:ph type="body" idx="1"/>
          </p:nvPr>
        </p:nvSpPr>
        <p:spPr bwMode="auto">
          <a:xfrm>
            <a:off x="465138" y="11064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5908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dirty="0" smtClean="0"/>
              <a:t>ETSU Bill Gatton College of Pharmacy</a:t>
            </a:r>
            <a:endParaRPr lang="en-US" dirty="0"/>
          </a:p>
        </p:txBody>
      </p:sp>
      <p:cxnSp>
        <p:nvCxnSpPr>
          <p:cNvPr id="12" name="Straight Connector 11"/>
          <p:cNvCxnSpPr/>
          <p:nvPr/>
        </p:nvCxnSpPr>
        <p:spPr>
          <a:xfrm>
            <a:off x="161925" y="1071563"/>
            <a:ext cx="8816975" cy="1587"/>
          </a:xfrm>
          <a:prstGeom prst="line">
            <a:avLst/>
          </a:prstGeom>
          <a:ln w="53975" cap="flat" cmpd="sng" algn="ctr">
            <a:solidFill>
              <a:srgbClr val="BE0F3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2" name="Picture 12" descr="GenerationRx-typ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5138" y="6229350"/>
            <a:ext cx="173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89650" y="6197600"/>
            <a:ext cx="2978150" cy="5334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C0504D"/>
              </a:solidFill>
            </a:endParaRPr>
          </a:p>
        </p:txBody>
      </p:sp>
      <p:sp>
        <p:nvSpPr>
          <p:cNvPr id="14" name="Oval 13"/>
          <p:cNvSpPr/>
          <p:nvPr/>
        </p:nvSpPr>
        <p:spPr>
          <a:xfrm>
            <a:off x="5562600" y="5721350"/>
            <a:ext cx="996950" cy="9969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161925" y="6207125"/>
            <a:ext cx="8816975" cy="1588"/>
          </a:xfrm>
          <a:prstGeom prst="line">
            <a:avLst/>
          </a:prstGeom>
          <a:ln w="12700" cap="flat" cmpd="sng" algn="ctr">
            <a:solidFill>
              <a:srgbClr val="BE0F3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6" name="TextBox 10"/>
          <p:cNvSpPr txBox="1">
            <a:spLocks noChangeArrowheads="1"/>
          </p:cNvSpPr>
          <p:nvPr/>
        </p:nvSpPr>
        <p:spPr bwMode="auto">
          <a:xfrm>
            <a:off x="6324600" y="6248400"/>
            <a:ext cx="269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defRPr/>
            </a:pPr>
            <a:r>
              <a:rPr lang="en-US" sz="2400" b="1" dirty="0" smtClean="0">
                <a:solidFill>
                  <a:schemeClr val="bg1"/>
                </a:solidFill>
                <a:cs typeface="+mn-cs"/>
              </a:rPr>
              <a:t>Provider Toolkit</a:t>
            </a:r>
            <a:endParaRPr lang="en-US" sz="2400" dirty="0" smtClean="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7" r:id="rId7"/>
    <p:sldLayoutId id="2147483676" r:id="rId8"/>
    <p:sldLayoutId id="2147483668" r:id="rId9"/>
    <p:sldLayoutId id="2147483669" r:id="rId10"/>
  </p:sldLayoutIdLst>
  <p:transition xmlns:p14="http://schemas.microsoft.com/office/powerpoint/2010/main">
    <p:fade/>
  </p:transition>
  <p:txStyles>
    <p:titleStyle>
      <a:lvl1pPr algn="l" defTabSz="457200" rtl="0" eaLnBrk="1" fontAlgn="base" hangingPunct="1">
        <a:spcBef>
          <a:spcPct val="0"/>
        </a:spcBef>
        <a:spcAft>
          <a:spcPct val="0"/>
        </a:spcAft>
        <a:defRPr sz="3000" b="1" kern="1200">
          <a:solidFill>
            <a:srgbClr val="595959"/>
          </a:solidFill>
          <a:latin typeface="Arial"/>
          <a:ea typeface="ＭＳ Ｐゴシック" charset="-128"/>
          <a:cs typeface="Arial"/>
        </a:defRPr>
      </a:lvl1pPr>
      <a:lvl2pPr algn="l" defTabSz="457200" rtl="0" eaLnBrk="1" fontAlgn="base" hangingPunct="1">
        <a:spcBef>
          <a:spcPct val="0"/>
        </a:spcBef>
        <a:spcAft>
          <a:spcPct val="0"/>
        </a:spcAft>
        <a:defRPr sz="3000" b="1">
          <a:solidFill>
            <a:srgbClr val="595959"/>
          </a:solidFill>
          <a:latin typeface="Arial" charset="0"/>
          <a:ea typeface="ＭＳ Ｐゴシック" charset="-128"/>
          <a:cs typeface="Arial" charset="0"/>
        </a:defRPr>
      </a:lvl2pPr>
      <a:lvl3pPr algn="l" defTabSz="457200" rtl="0" eaLnBrk="1" fontAlgn="base" hangingPunct="1">
        <a:spcBef>
          <a:spcPct val="0"/>
        </a:spcBef>
        <a:spcAft>
          <a:spcPct val="0"/>
        </a:spcAft>
        <a:defRPr sz="3000" b="1">
          <a:solidFill>
            <a:srgbClr val="595959"/>
          </a:solidFill>
          <a:latin typeface="Arial" charset="0"/>
          <a:ea typeface="ＭＳ Ｐゴシック" charset="-128"/>
          <a:cs typeface="Arial" charset="0"/>
        </a:defRPr>
      </a:lvl3pPr>
      <a:lvl4pPr algn="l" defTabSz="457200" rtl="0" eaLnBrk="1" fontAlgn="base" hangingPunct="1">
        <a:spcBef>
          <a:spcPct val="0"/>
        </a:spcBef>
        <a:spcAft>
          <a:spcPct val="0"/>
        </a:spcAft>
        <a:defRPr sz="3000" b="1">
          <a:solidFill>
            <a:srgbClr val="595959"/>
          </a:solidFill>
          <a:latin typeface="Arial" charset="0"/>
          <a:ea typeface="ＭＳ Ｐゴシック" charset="-128"/>
          <a:cs typeface="Arial" charset="0"/>
        </a:defRPr>
      </a:lvl4pPr>
      <a:lvl5pPr algn="l" defTabSz="457200" rtl="0" eaLnBrk="1" fontAlgn="base" hangingPunct="1">
        <a:spcBef>
          <a:spcPct val="0"/>
        </a:spcBef>
        <a:spcAft>
          <a:spcPct val="0"/>
        </a:spcAft>
        <a:defRPr sz="3000" b="1">
          <a:solidFill>
            <a:srgbClr val="595959"/>
          </a:solidFill>
          <a:latin typeface="Arial" charset="0"/>
          <a:ea typeface="ＭＳ Ｐゴシック" charset="-128"/>
          <a:cs typeface="Arial" charset="0"/>
        </a:defRPr>
      </a:lvl5pPr>
      <a:lvl6pPr marL="457200" algn="l" defTabSz="457200" rtl="0" eaLnBrk="1" fontAlgn="base" hangingPunct="1">
        <a:spcBef>
          <a:spcPct val="0"/>
        </a:spcBef>
        <a:spcAft>
          <a:spcPct val="0"/>
        </a:spcAft>
        <a:defRPr sz="3000" b="1">
          <a:solidFill>
            <a:srgbClr val="595959"/>
          </a:solidFill>
          <a:latin typeface="Arial" charset="0"/>
          <a:ea typeface="ＭＳ Ｐゴシック" charset="-128"/>
        </a:defRPr>
      </a:lvl6pPr>
      <a:lvl7pPr marL="914400" algn="l" defTabSz="457200" rtl="0" eaLnBrk="1" fontAlgn="base" hangingPunct="1">
        <a:spcBef>
          <a:spcPct val="0"/>
        </a:spcBef>
        <a:spcAft>
          <a:spcPct val="0"/>
        </a:spcAft>
        <a:defRPr sz="3000" b="1">
          <a:solidFill>
            <a:srgbClr val="595959"/>
          </a:solidFill>
          <a:latin typeface="Arial" charset="0"/>
          <a:ea typeface="ＭＳ Ｐゴシック" charset="-128"/>
        </a:defRPr>
      </a:lvl7pPr>
      <a:lvl8pPr marL="1371600" algn="l" defTabSz="457200" rtl="0" eaLnBrk="1" fontAlgn="base" hangingPunct="1">
        <a:spcBef>
          <a:spcPct val="0"/>
        </a:spcBef>
        <a:spcAft>
          <a:spcPct val="0"/>
        </a:spcAft>
        <a:defRPr sz="3000" b="1">
          <a:solidFill>
            <a:srgbClr val="595959"/>
          </a:solidFill>
          <a:latin typeface="Arial" charset="0"/>
          <a:ea typeface="ＭＳ Ｐゴシック" charset="-128"/>
        </a:defRPr>
      </a:lvl8pPr>
      <a:lvl9pPr marL="1828800" algn="l" defTabSz="457200" rtl="0" eaLnBrk="1" fontAlgn="base" hangingPunct="1">
        <a:spcBef>
          <a:spcPct val="0"/>
        </a:spcBef>
        <a:spcAft>
          <a:spcPct val="0"/>
        </a:spcAft>
        <a:defRPr sz="3000" b="1">
          <a:solidFill>
            <a:srgbClr val="595959"/>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61925" y="134938"/>
            <a:ext cx="8816975" cy="6586537"/>
          </a:xfrm>
          <a:prstGeom prst="roundRect">
            <a:avLst>
              <a:gd name="adj" fmla="val 325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2" name="Picture 5" descr="GenerationRx-typ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839788"/>
            <a:ext cx="58039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89650" y="6197600"/>
            <a:ext cx="2978150" cy="5334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C0504D"/>
              </a:solidFill>
            </a:endParaRPr>
          </a:p>
        </p:txBody>
      </p:sp>
      <p:sp>
        <p:nvSpPr>
          <p:cNvPr id="6" name="Oval 5"/>
          <p:cNvSpPr/>
          <p:nvPr/>
        </p:nvSpPr>
        <p:spPr>
          <a:xfrm>
            <a:off x="5562600" y="5721350"/>
            <a:ext cx="996950" cy="9969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5" name="TextBox 8"/>
          <p:cNvSpPr txBox="1">
            <a:spLocks noChangeArrowheads="1"/>
          </p:cNvSpPr>
          <p:nvPr/>
        </p:nvSpPr>
        <p:spPr bwMode="auto">
          <a:xfrm>
            <a:off x="6419850" y="6288088"/>
            <a:ext cx="245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defRPr/>
            </a:pPr>
            <a:r>
              <a:rPr lang="en-US" sz="2400" b="1" smtClean="0">
                <a:solidFill>
                  <a:schemeClr val="bg1"/>
                </a:solidFill>
                <a:cs typeface="+mn-cs"/>
              </a:rPr>
              <a:t>Youth </a:t>
            </a:r>
            <a:r>
              <a:rPr lang="en-US" sz="2400" smtClean="0">
                <a:solidFill>
                  <a:schemeClr val="bg1"/>
                </a:solidFill>
                <a:cs typeface="+mn-cs"/>
              </a:rPr>
              <a:t>program</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ransition xmlns:p14="http://schemas.microsoft.com/office/powerpoint/2010/main">
    <p:fade/>
  </p:transition>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61925" y="134938"/>
            <a:ext cx="8816975" cy="6586537"/>
          </a:xfrm>
          <a:prstGeom prst="roundRect">
            <a:avLst>
              <a:gd name="adj" fmla="val 325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2" name="Picture 5" descr="GenerationRx-typ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839788"/>
            <a:ext cx="58039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89650" y="6197600"/>
            <a:ext cx="2978150" cy="533400"/>
          </a:xfrm>
          <a:prstGeom prst="rect">
            <a:avLst/>
          </a:prstGeom>
          <a:solidFill>
            <a:srgbClr val="BE0F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C0504D"/>
              </a:solidFill>
            </a:endParaRPr>
          </a:p>
        </p:txBody>
      </p:sp>
      <p:sp>
        <p:nvSpPr>
          <p:cNvPr id="6" name="Oval 5"/>
          <p:cNvSpPr/>
          <p:nvPr/>
        </p:nvSpPr>
        <p:spPr>
          <a:xfrm>
            <a:off x="5562600" y="5721350"/>
            <a:ext cx="996950" cy="9969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5" name="TextBox 8"/>
          <p:cNvSpPr txBox="1">
            <a:spLocks noChangeArrowheads="1"/>
          </p:cNvSpPr>
          <p:nvPr/>
        </p:nvSpPr>
        <p:spPr bwMode="auto">
          <a:xfrm>
            <a:off x="6408490" y="6248400"/>
            <a:ext cx="269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defRPr/>
            </a:pPr>
            <a:r>
              <a:rPr lang="en-US" sz="2400" b="1" dirty="0" smtClean="0">
                <a:solidFill>
                  <a:schemeClr val="bg1"/>
                </a:solidFill>
                <a:cs typeface="+mn-cs"/>
              </a:rPr>
              <a:t>Provider</a:t>
            </a:r>
            <a:r>
              <a:rPr lang="en-US" sz="2400" b="1" baseline="0" dirty="0" smtClean="0">
                <a:solidFill>
                  <a:schemeClr val="bg1"/>
                </a:solidFill>
                <a:cs typeface="+mn-cs"/>
              </a:rPr>
              <a:t> Toolkit</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ransition xmlns:p14="http://schemas.microsoft.com/office/powerpoint/2010/main">
    <p:fade/>
  </p:transition>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pmpallianc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ugabuse.gov/publications/drugfacts/prescription-over-counter-medicat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0"/>
            <a:ext cx="4724400" cy="1384995"/>
          </a:xfrm>
          <a:prstGeom prst="rect">
            <a:avLst/>
          </a:prstGeom>
          <a:noFill/>
        </p:spPr>
        <p:txBody>
          <a:bodyPr wrap="square" rtlCol="0">
            <a:spAutoFit/>
          </a:bodyPr>
          <a:lstStyle/>
          <a:p>
            <a:r>
              <a:rPr lang="en-US" sz="2200" b="1" dirty="0" smtClean="0"/>
              <a:t>The Academic Health Sciences Center</a:t>
            </a:r>
          </a:p>
          <a:p>
            <a:r>
              <a:rPr lang="en-US" sz="2200" b="1" dirty="0" smtClean="0"/>
              <a:t>East Tennessee State University</a:t>
            </a:r>
          </a:p>
          <a:p>
            <a:r>
              <a:rPr lang="en-US" sz="2200" b="1" dirty="0" smtClean="0"/>
              <a:t>November 28, 2012</a:t>
            </a:r>
          </a:p>
          <a:p>
            <a:endParaRPr lang="en-US" dirty="0"/>
          </a:p>
        </p:txBody>
      </p:sp>
      <p:pic>
        <p:nvPicPr>
          <p:cNvPr id="3" name="Picture 2"/>
          <p:cNvPicPr>
            <a:picLocks noChangeAspect="1"/>
          </p:cNvPicPr>
          <p:nvPr/>
        </p:nvPicPr>
        <p:blipFill>
          <a:blip r:embed="rId3"/>
          <a:stretch>
            <a:fillRect/>
          </a:stretch>
        </p:blipFill>
        <p:spPr>
          <a:xfrm>
            <a:off x="304800" y="4648200"/>
            <a:ext cx="1473200" cy="2053273"/>
          </a:xfrm>
          <a:prstGeom prst="rect">
            <a:avLst/>
          </a:prstGeom>
        </p:spPr>
      </p:pic>
    </p:spTree>
    <p:extLst>
      <p:ext uri="{BB962C8B-B14F-4D97-AF65-F5344CB8AC3E}">
        <p14:creationId xmlns:p14="http://schemas.microsoft.com/office/powerpoint/2010/main" val="7424511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Obtain an Accurate Diagnosis </a:t>
            </a:r>
            <a:endParaRPr lang="en-US" dirty="0"/>
          </a:p>
        </p:txBody>
      </p:sp>
      <p:sp>
        <p:nvSpPr>
          <p:cNvPr id="3" name="Content Placeholder 2"/>
          <p:cNvSpPr>
            <a:spLocks noGrp="1"/>
          </p:cNvSpPr>
          <p:nvPr>
            <p:ph sz="half" idx="1"/>
          </p:nvPr>
        </p:nvSpPr>
        <p:spPr/>
        <p:txBody>
          <a:bodyPr/>
          <a:lstStyle/>
          <a:p>
            <a:r>
              <a:rPr lang="en-US" dirty="0" smtClean="0"/>
              <a:t>It is vital that before any actions are taken, that we first obtain an accurate diagnosis</a:t>
            </a:r>
          </a:p>
          <a:p>
            <a:endParaRPr lang="en-US" dirty="0" smtClean="0"/>
          </a:p>
          <a:p>
            <a:r>
              <a:rPr lang="en-US" dirty="0" smtClean="0"/>
              <a:t>Don’t just assume</a:t>
            </a:r>
          </a:p>
          <a:p>
            <a:pPr lvl="1"/>
            <a:r>
              <a:rPr lang="en-US" dirty="0" smtClean="0"/>
              <a:t>Communicate</a:t>
            </a:r>
          </a:p>
          <a:p>
            <a:pPr lvl="1"/>
            <a:r>
              <a:rPr lang="en-US" dirty="0" smtClean="0"/>
              <a:t>Use appropriate tools</a:t>
            </a:r>
          </a:p>
        </p:txBody>
      </p:sp>
      <p:pic>
        <p:nvPicPr>
          <p:cNvPr id="4" name="Picture 3" descr="MP9003417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00200"/>
            <a:ext cx="2971800" cy="3657600"/>
          </a:xfrm>
          <a:prstGeom prst="rect">
            <a:avLst/>
          </a:prstGeom>
        </p:spPr>
      </p:pic>
    </p:spTree>
    <p:extLst>
      <p:ext uri="{BB962C8B-B14F-4D97-AF65-F5344CB8AC3E}">
        <p14:creationId xmlns:p14="http://schemas.microsoft.com/office/powerpoint/2010/main" val="16175689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Try the Less Risky Interventions First</a:t>
            </a:r>
            <a:endParaRPr lang="en-US" dirty="0"/>
          </a:p>
        </p:txBody>
      </p:sp>
      <p:sp>
        <p:nvSpPr>
          <p:cNvPr id="3" name="Content Placeholder 2"/>
          <p:cNvSpPr>
            <a:spLocks noGrp="1"/>
          </p:cNvSpPr>
          <p:nvPr>
            <p:ph idx="1"/>
          </p:nvPr>
        </p:nvSpPr>
        <p:spPr>
          <a:xfrm>
            <a:off x="457200" y="1295400"/>
            <a:ext cx="8382000" cy="4525963"/>
          </a:xfrm>
        </p:spPr>
        <p:txBody>
          <a:bodyPr>
            <a:normAutofit lnSpcReduction="10000"/>
          </a:bodyPr>
          <a:lstStyle/>
          <a:p>
            <a:r>
              <a:rPr lang="en-US" dirty="0" smtClean="0"/>
              <a:t>Over-the-counter </a:t>
            </a:r>
            <a:r>
              <a:rPr lang="en-US" dirty="0"/>
              <a:t>m</a:t>
            </a:r>
            <a:r>
              <a:rPr lang="en-US" dirty="0" smtClean="0"/>
              <a:t>edications</a:t>
            </a:r>
          </a:p>
          <a:p>
            <a:pPr lvl="1"/>
            <a:r>
              <a:rPr lang="en-US" dirty="0" smtClean="0"/>
              <a:t>Non-steroidal anti-inflammatory agents</a:t>
            </a:r>
          </a:p>
          <a:p>
            <a:pPr lvl="1"/>
            <a:r>
              <a:rPr lang="en-US" dirty="0" smtClean="0"/>
              <a:t>Vitamins and supplements</a:t>
            </a:r>
            <a:r>
              <a:rPr lang="en-US" baseline="30000" dirty="0" smtClean="0"/>
              <a:t>8</a:t>
            </a:r>
            <a:endParaRPr lang="en-US" dirty="0" smtClean="0"/>
          </a:p>
          <a:p>
            <a:pPr lvl="1"/>
            <a:endParaRPr lang="en-US" dirty="0" smtClean="0"/>
          </a:p>
          <a:p>
            <a:r>
              <a:rPr lang="en-US" dirty="0" smtClean="0"/>
              <a:t>Non-Medicinal Therapies</a:t>
            </a:r>
          </a:p>
          <a:p>
            <a:pPr lvl="1"/>
            <a:r>
              <a:rPr lang="en-US" dirty="0" smtClean="0"/>
              <a:t>Meditation</a:t>
            </a:r>
          </a:p>
          <a:p>
            <a:pPr lvl="1"/>
            <a:r>
              <a:rPr lang="en-US" dirty="0" smtClean="0"/>
              <a:t>Acupuncture</a:t>
            </a:r>
            <a:r>
              <a:rPr lang="en-US" baseline="30000" dirty="0" smtClean="0"/>
              <a:t>9</a:t>
            </a:r>
            <a:endParaRPr lang="en-US" dirty="0" smtClean="0"/>
          </a:p>
          <a:p>
            <a:pPr lvl="1"/>
            <a:endParaRPr lang="en-US" dirty="0" smtClean="0"/>
          </a:p>
          <a:p>
            <a:r>
              <a:rPr lang="en-US" dirty="0" smtClean="0"/>
              <a:t>Non-controlled prescription </a:t>
            </a:r>
            <a:r>
              <a:rPr lang="en-US" dirty="0"/>
              <a:t>m</a:t>
            </a:r>
            <a:r>
              <a:rPr lang="en-US" dirty="0" smtClean="0"/>
              <a:t>edications</a:t>
            </a:r>
            <a:r>
              <a:rPr lang="en-US" baseline="30000" dirty="0" smtClean="0"/>
              <a:t>10</a:t>
            </a:r>
            <a:endParaRPr lang="en-US" dirty="0" smtClean="0"/>
          </a:p>
          <a:p>
            <a:pPr marL="0" indent="0">
              <a:buNone/>
            </a:pPr>
            <a:endParaRPr lang="en-US" dirty="0"/>
          </a:p>
        </p:txBody>
      </p:sp>
    </p:spTree>
    <p:extLst>
      <p:ext uri="{BB962C8B-B14F-4D97-AF65-F5344CB8AC3E}">
        <p14:creationId xmlns:p14="http://schemas.microsoft.com/office/powerpoint/2010/main" val="771502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3. Get Informed Consent</a:t>
            </a:r>
            <a:endParaRPr lang="en-US" dirty="0"/>
          </a:p>
        </p:txBody>
      </p:sp>
      <p:sp>
        <p:nvSpPr>
          <p:cNvPr id="5" name="Content Placeholder 4"/>
          <p:cNvSpPr>
            <a:spLocks noGrp="1"/>
          </p:cNvSpPr>
          <p:nvPr>
            <p:ph idx="1"/>
          </p:nvPr>
        </p:nvSpPr>
        <p:spPr>
          <a:xfrm>
            <a:off x="457200" y="1295400"/>
            <a:ext cx="8229600" cy="4525962"/>
          </a:xfrm>
        </p:spPr>
        <p:txBody>
          <a:bodyPr/>
          <a:lstStyle/>
          <a:p>
            <a:r>
              <a:rPr lang="en-US" dirty="0" smtClean="0"/>
              <a:t>It is our job to make sure our patients are aware of their treatment</a:t>
            </a:r>
            <a:r>
              <a:rPr lang="en-US" baseline="30000" dirty="0" smtClean="0"/>
              <a:t>11</a:t>
            </a:r>
            <a:endParaRPr lang="en-US" dirty="0" smtClean="0"/>
          </a:p>
          <a:p>
            <a:pPr lvl="1"/>
            <a:r>
              <a:rPr lang="en-US" sz="3200" dirty="0" smtClean="0"/>
              <a:t>Benefits</a:t>
            </a:r>
          </a:p>
          <a:p>
            <a:pPr lvl="1"/>
            <a:r>
              <a:rPr lang="en-US" sz="3200" dirty="0" smtClean="0"/>
              <a:t>Risks</a:t>
            </a:r>
          </a:p>
          <a:p>
            <a:pPr lvl="1"/>
            <a:r>
              <a:rPr lang="en-US" sz="3200" dirty="0" smtClean="0"/>
              <a:t>Concerns</a:t>
            </a:r>
          </a:p>
          <a:p>
            <a:pPr lvl="1"/>
            <a:endParaRPr lang="en-US" sz="3200" dirty="0" smtClean="0"/>
          </a:p>
          <a:p>
            <a:r>
              <a:rPr lang="en-US" dirty="0" smtClean="0"/>
              <a:t>Use a </a:t>
            </a:r>
            <a:r>
              <a:rPr lang="en-US" i="1" dirty="0" smtClean="0"/>
              <a:t>Controlled Substance Agreement</a:t>
            </a:r>
          </a:p>
        </p:txBody>
      </p:sp>
    </p:spTree>
    <p:extLst>
      <p:ext uri="{BB962C8B-B14F-4D97-AF65-F5344CB8AC3E}">
        <p14:creationId xmlns:p14="http://schemas.microsoft.com/office/powerpoint/2010/main" val="11504631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57800" y="3048000"/>
            <a:ext cx="3022600" cy="3022600"/>
          </a:xfrm>
          <a:prstGeom prst="rect">
            <a:avLst/>
          </a:prstGeom>
        </p:spPr>
      </p:pic>
      <p:sp>
        <p:nvSpPr>
          <p:cNvPr id="2" name="Title 1"/>
          <p:cNvSpPr>
            <a:spLocks noGrp="1"/>
          </p:cNvSpPr>
          <p:nvPr>
            <p:ph type="title"/>
          </p:nvPr>
        </p:nvSpPr>
        <p:spPr/>
        <p:txBody>
          <a:bodyPr/>
          <a:lstStyle/>
          <a:p>
            <a:r>
              <a:rPr lang="en-US" dirty="0" smtClean="0"/>
              <a:t>Something </a:t>
            </a:r>
            <a:r>
              <a:rPr lang="en-US" dirty="0"/>
              <a:t>to think </a:t>
            </a:r>
            <a:r>
              <a:rPr lang="en-US" dirty="0" smtClean="0"/>
              <a:t>about</a:t>
            </a:r>
            <a:endParaRPr lang="en-US" dirty="0"/>
          </a:p>
        </p:txBody>
      </p:sp>
      <p:sp>
        <p:nvSpPr>
          <p:cNvPr id="3" name="Content Placeholder 2"/>
          <p:cNvSpPr>
            <a:spLocks noGrp="1"/>
          </p:cNvSpPr>
          <p:nvPr>
            <p:ph idx="1"/>
          </p:nvPr>
        </p:nvSpPr>
        <p:spPr>
          <a:xfrm>
            <a:off x="0" y="1219200"/>
            <a:ext cx="8686800" cy="4876800"/>
          </a:xfrm>
        </p:spPr>
        <p:txBody>
          <a:bodyPr/>
          <a:lstStyle/>
          <a:p>
            <a:pPr marL="457200" lvl="1" indent="0">
              <a:buNone/>
            </a:pPr>
            <a:r>
              <a:rPr lang="en-US" sz="3200" dirty="0" smtClean="0"/>
              <a:t>If </a:t>
            </a:r>
            <a:r>
              <a:rPr lang="en-US" sz="3200" dirty="0"/>
              <a:t>you wouldn’t prescribe warfarin without checking an INR first, then why would you prescribe controlled substances without doing a urine drug screen</a:t>
            </a:r>
            <a:r>
              <a:rPr lang="en-US" sz="3200" dirty="0" smtClean="0"/>
              <a:t>?</a:t>
            </a:r>
            <a:endParaRPr lang="en-US" sz="3200" dirty="0"/>
          </a:p>
        </p:txBody>
      </p:sp>
    </p:spTree>
    <p:extLst>
      <p:ext uri="{BB962C8B-B14F-4D97-AF65-F5344CB8AC3E}">
        <p14:creationId xmlns:p14="http://schemas.microsoft.com/office/powerpoint/2010/main" val="34033385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Urine Drug Screens</a:t>
            </a:r>
            <a:endParaRPr lang="en-US"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dirty="0" smtClean="0"/>
              <a:t>Urine </a:t>
            </a:r>
            <a:r>
              <a:rPr lang="en-US" dirty="0"/>
              <a:t>drug screens are very seldom wrong, although there are some instances where a false positive can </a:t>
            </a:r>
            <a:r>
              <a:rPr lang="en-US" dirty="0" smtClean="0"/>
              <a:t>occur</a:t>
            </a:r>
          </a:p>
          <a:p>
            <a:endParaRPr lang="en-US" dirty="0" smtClean="0"/>
          </a:p>
          <a:p>
            <a:r>
              <a:rPr lang="en-US" dirty="0"/>
              <a:t>Used for the BENEFIT of the patient and physician </a:t>
            </a:r>
            <a:endParaRPr lang="en-US" dirty="0" smtClean="0"/>
          </a:p>
          <a:p>
            <a:endParaRPr lang="en-US" dirty="0"/>
          </a:p>
          <a:p>
            <a:r>
              <a:rPr lang="en-US" dirty="0" smtClean="0"/>
              <a:t>Urine </a:t>
            </a:r>
            <a:r>
              <a:rPr lang="en-US" dirty="0"/>
              <a:t>drug screens provide a moment to educate the patient of the risks of substance abuse</a:t>
            </a:r>
          </a:p>
          <a:p>
            <a:endParaRPr lang="en-US" dirty="0"/>
          </a:p>
          <a:p>
            <a:pPr lvl="1"/>
            <a:endParaRPr lang="en-US" dirty="0" smtClean="0"/>
          </a:p>
          <a:p>
            <a:pPr marL="274320" lvl="1" indent="0">
              <a:buNone/>
            </a:pPr>
            <a:endParaRPr lang="en-US" dirty="0" smtClean="0"/>
          </a:p>
        </p:txBody>
      </p:sp>
    </p:spTree>
    <p:extLst>
      <p:ext uri="{BB962C8B-B14F-4D97-AF65-F5344CB8AC3E}">
        <p14:creationId xmlns:p14="http://schemas.microsoft.com/office/powerpoint/2010/main" val="23643554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Assessing Risk Factors for Drug Abuse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19637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alphaModFix amt="91000"/>
            <a:extLst>
              <a:ext uri="{BEBA8EAE-BF5A-486C-A8C5-ECC9F3942E4B}">
                <a14:imgProps xmlns:a14="http://schemas.microsoft.com/office/drawing/2010/main">
                  <a14:imgLayer r:embed="rId4">
                    <a14:imgEffect>
                      <a14:sharpenSoften amount="46000"/>
                    </a14:imgEffect>
                    <a14:imgEffect>
                      <a14:brightnessContrast bright="20000" contrast="41000"/>
                    </a14:imgEffect>
                  </a14:imgLayer>
                </a14:imgProps>
              </a:ext>
            </a:extLst>
          </a:blip>
          <a:srcRect t="1" b="25565"/>
          <a:stretch/>
        </p:blipFill>
        <p:spPr>
          <a:xfrm rot="10800000" flipH="1" flipV="1">
            <a:off x="228600" y="4191000"/>
            <a:ext cx="6781800" cy="2065867"/>
          </a:xfrm>
          <a:prstGeom prst="rect">
            <a:avLst/>
          </a:prstGeom>
        </p:spPr>
      </p:pic>
      <p:sp>
        <p:nvSpPr>
          <p:cNvPr id="2" name="Title 1"/>
          <p:cNvSpPr>
            <a:spLocks noGrp="1"/>
          </p:cNvSpPr>
          <p:nvPr>
            <p:ph type="title"/>
          </p:nvPr>
        </p:nvSpPr>
        <p:spPr/>
        <p:txBody>
          <a:bodyPr/>
          <a:lstStyle/>
          <a:p>
            <a:r>
              <a:rPr lang="en-US" dirty="0" smtClean="0"/>
              <a:t>Family History/Genetics</a:t>
            </a:r>
            <a:endParaRPr lang="en-US" dirty="0"/>
          </a:p>
        </p:txBody>
      </p:sp>
      <p:sp>
        <p:nvSpPr>
          <p:cNvPr id="3" name="Content Placeholder 2"/>
          <p:cNvSpPr>
            <a:spLocks noGrp="1"/>
          </p:cNvSpPr>
          <p:nvPr>
            <p:ph idx="1"/>
          </p:nvPr>
        </p:nvSpPr>
        <p:spPr>
          <a:xfrm>
            <a:off x="-26814" y="1295400"/>
            <a:ext cx="8675514" cy="3852334"/>
          </a:xfrm>
        </p:spPr>
        <p:txBody>
          <a:bodyPr/>
          <a:lstStyle/>
          <a:p>
            <a:pPr lvl="1"/>
            <a:r>
              <a:rPr lang="en-US" sz="3000" dirty="0" smtClean="0"/>
              <a:t>Family history of drug abuse can be a predictor of addiction</a:t>
            </a:r>
          </a:p>
          <a:p>
            <a:pPr lvl="1"/>
            <a:r>
              <a:rPr lang="en-US" sz="3000" dirty="0" smtClean="0"/>
              <a:t>Genes account for about 50% of a person’s risk for becoming addicted</a:t>
            </a:r>
            <a:r>
              <a:rPr lang="en-US" sz="3000" baseline="30000" dirty="0" smtClean="0"/>
              <a:t>12</a:t>
            </a:r>
            <a:endParaRPr lang="en-US" sz="3000" dirty="0" smtClean="0"/>
          </a:p>
          <a:p>
            <a:pPr lvl="1"/>
            <a:r>
              <a:rPr lang="en-US" sz="3000" dirty="0" smtClean="0"/>
              <a:t>It is simple to add a question about familial substance abuse to an already established patient history</a:t>
            </a:r>
          </a:p>
          <a:p>
            <a:endParaRPr lang="en-US" dirty="0"/>
          </a:p>
        </p:txBody>
      </p:sp>
    </p:spTree>
    <p:extLst>
      <p:ext uri="{BB962C8B-B14F-4D97-AF65-F5344CB8AC3E}">
        <p14:creationId xmlns:p14="http://schemas.microsoft.com/office/powerpoint/2010/main" val="19956466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Patient History</a:t>
            </a:r>
            <a:endParaRPr lang="en-US" dirty="0"/>
          </a:p>
        </p:txBody>
      </p:sp>
      <p:sp>
        <p:nvSpPr>
          <p:cNvPr id="5" name="Content Placeholder 4"/>
          <p:cNvSpPr>
            <a:spLocks noGrp="1"/>
          </p:cNvSpPr>
          <p:nvPr>
            <p:ph idx="1"/>
          </p:nvPr>
        </p:nvSpPr>
        <p:spPr/>
        <p:txBody>
          <a:bodyPr/>
          <a:lstStyle/>
          <a:p>
            <a:r>
              <a:rPr lang="en-US" dirty="0" smtClean="0">
                <a:latin typeface="Calibri" pitchFamily="34" charset="0"/>
                <a:cs typeface="Arial" pitchFamily="34" charset="0"/>
              </a:rPr>
              <a:t>Comorbidities</a:t>
            </a:r>
          </a:p>
          <a:p>
            <a:r>
              <a:rPr lang="en-US" dirty="0" smtClean="0">
                <a:latin typeface="Calibri" pitchFamily="34" charset="0"/>
                <a:cs typeface="Arial" pitchFamily="34" charset="0"/>
              </a:rPr>
              <a:t>Past behavior has been correlated to increase likelihood of substance misuse</a:t>
            </a:r>
          </a:p>
          <a:p>
            <a:pPr lvl="1"/>
            <a:r>
              <a:rPr lang="en-US" dirty="0" smtClean="0">
                <a:latin typeface="Calibri" pitchFamily="34" charset="0"/>
                <a:cs typeface="Arial" pitchFamily="34" charset="0"/>
              </a:rPr>
              <a:t>One study examined predictors of opioid misuse</a:t>
            </a:r>
            <a:r>
              <a:rPr lang="en-US" baseline="30000" dirty="0" smtClean="0">
                <a:latin typeface="Calibri" pitchFamily="34" charset="0"/>
                <a:cs typeface="Arial" pitchFamily="34" charset="0"/>
              </a:rPr>
              <a:t>13</a:t>
            </a:r>
            <a:endParaRPr lang="en-US" dirty="0" smtClean="0">
              <a:latin typeface="Calibri" pitchFamily="34" charset="0"/>
              <a:cs typeface="Arial" pitchFamily="34" charset="0"/>
            </a:endParaRPr>
          </a:p>
          <a:p>
            <a:pPr lvl="2"/>
            <a:r>
              <a:rPr lang="en-US" dirty="0" smtClean="0">
                <a:latin typeface="Calibri" pitchFamily="34" charset="0"/>
                <a:cs typeface="Arial" pitchFamily="34" charset="0"/>
              </a:rPr>
              <a:t>Past cocaine use – 68%</a:t>
            </a:r>
          </a:p>
          <a:p>
            <a:pPr lvl="2"/>
            <a:r>
              <a:rPr lang="en-US" dirty="0" smtClean="0">
                <a:latin typeface="Calibri" pitchFamily="34" charset="0"/>
                <a:cs typeface="Arial" pitchFamily="34" charset="0"/>
              </a:rPr>
              <a:t>Previous drug or DUI conviction – 40%</a:t>
            </a:r>
          </a:p>
          <a:p>
            <a:pPr lvl="2"/>
            <a:r>
              <a:rPr lang="en-US" dirty="0" smtClean="0">
                <a:latin typeface="Calibri" pitchFamily="34" charset="0"/>
                <a:cs typeface="Arial" pitchFamily="34" charset="0"/>
              </a:rPr>
              <a:t>Past alcohol abuse – 44%</a:t>
            </a:r>
          </a:p>
          <a:p>
            <a:r>
              <a:rPr lang="en-US" dirty="0"/>
              <a:t>43.6% of risky users are also addicted to nicotine, alcohol, or an illicit </a:t>
            </a:r>
            <a:r>
              <a:rPr lang="en-US" dirty="0" smtClean="0"/>
              <a:t>substance</a:t>
            </a:r>
            <a:r>
              <a:rPr lang="en-US" baseline="30000" dirty="0" smtClean="0"/>
              <a:t>14</a:t>
            </a:r>
            <a:endParaRPr lang="en-US" dirty="0"/>
          </a:p>
          <a:p>
            <a:endParaRPr lang="en-US" dirty="0" smtClean="0">
              <a:latin typeface="Calibri" pitchFamily="34" charset="0"/>
              <a:cs typeface="Arial" pitchFamily="34" charset="0"/>
            </a:endParaRPr>
          </a:p>
        </p:txBody>
      </p:sp>
    </p:spTree>
    <p:extLst>
      <p:ext uri="{BB962C8B-B14F-4D97-AF65-F5344CB8AC3E}">
        <p14:creationId xmlns:p14="http://schemas.microsoft.com/office/powerpoint/2010/main" val="4173951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Tools</a:t>
            </a:r>
            <a:endParaRPr lang="en-US" dirty="0"/>
          </a:p>
        </p:txBody>
      </p:sp>
      <p:sp>
        <p:nvSpPr>
          <p:cNvPr id="3" name="Content Placeholder 2"/>
          <p:cNvSpPr>
            <a:spLocks noGrp="1"/>
          </p:cNvSpPr>
          <p:nvPr>
            <p:ph idx="1"/>
          </p:nvPr>
        </p:nvSpPr>
        <p:spPr>
          <a:xfrm>
            <a:off x="304800" y="1066800"/>
            <a:ext cx="8610600" cy="5334000"/>
          </a:xfrm>
        </p:spPr>
        <p:txBody>
          <a:bodyPr>
            <a:normAutofit/>
          </a:bodyPr>
          <a:lstStyle/>
          <a:p>
            <a:r>
              <a:rPr lang="en-US" sz="3400" b="1" u="sng" dirty="0" smtClean="0">
                <a:solidFill>
                  <a:schemeClr val="tx1">
                    <a:lumMod val="65000"/>
                    <a:lumOff val="35000"/>
                  </a:schemeClr>
                </a:solidFill>
              </a:rPr>
              <a:t>Ask</a:t>
            </a:r>
            <a:r>
              <a:rPr lang="en-US" sz="3400" b="1" dirty="0" smtClean="0">
                <a:solidFill>
                  <a:schemeClr val="tx1">
                    <a:lumMod val="65000"/>
                    <a:lumOff val="35000"/>
                  </a:schemeClr>
                </a:solidFill>
              </a:rPr>
              <a:t> </a:t>
            </a:r>
            <a:r>
              <a:rPr lang="en-US" sz="3400" dirty="0">
                <a:solidFill>
                  <a:schemeClr val="tx1">
                    <a:lumMod val="65000"/>
                    <a:lumOff val="35000"/>
                  </a:schemeClr>
                </a:solidFill>
              </a:rPr>
              <a:t>p</a:t>
            </a:r>
            <a:r>
              <a:rPr lang="en-US" sz="3400" dirty="0" smtClean="0">
                <a:solidFill>
                  <a:schemeClr val="tx1">
                    <a:lumMod val="65000"/>
                    <a:lumOff val="35000"/>
                  </a:schemeClr>
                </a:solidFill>
              </a:rPr>
              <a:t>atients about drug </a:t>
            </a:r>
            <a:r>
              <a:rPr lang="en-US" sz="3400" dirty="0">
                <a:solidFill>
                  <a:schemeClr val="tx1">
                    <a:lumMod val="65000"/>
                    <a:lumOff val="35000"/>
                  </a:schemeClr>
                </a:solidFill>
              </a:rPr>
              <a:t>a</a:t>
            </a:r>
            <a:r>
              <a:rPr lang="en-US" sz="3400" dirty="0" smtClean="0">
                <a:solidFill>
                  <a:schemeClr val="tx1">
                    <a:lumMod val="65000"/>
                    <a:lumOff val="35000"/>
                  </a:schemeClr>
                </a:solidFill>
              </a:rPr>
              <a:t>buse</a:t>
            </a:r>
          </a:p>
          <a:p>
            <a:pPr lvl="1"/>
            <a:r>
              <a:rPr lang="en-US" sz="3000" dirty="0" smtClean="0">
                <a:solidFill>
                  <a:schemeClr val="tx1">
                    <a:lumMod val="65000"/>
                    <a:lumOff val="35000"/>
                  </a:schemeClr>
                </a:solidFill>
              </a:rPr>
              <a:t>One or four-question </a:t>
            </a:r>
            <a:r>
              <a:rPr lang="en-US" sz="3000" dirty="0">
                <a:solidFill>
                  <a:schemeClr val="tx1">
                    <a:lumMod val="65000"/>
                    <a:lumOff val="35000"/>
                  </a:schemeClr>
                </a:solidFill>
              </a:rPr>
              <a:t>q</a:t>
            </a:r>
            <a:r>
              <a:rPr lang="en-US" sz="3000" dirty="0" smtClean="0">
                <a:solidFill>
                  <a:schemeClr val="tx1">
                    <a:lumMod val="65000"/>
                    <a:lumOff val="35000"/>
                  </a:schemeClr>
                </a:solidFill>
              </a:rPr>
              <a:t>uick </a:t>
            </a:r>
            <a:r>
              <a:rPr lang="en-US" sz="3000" dirty="0">
                <a:solidFill>
                  <a:schemeClr val="tx1">
                    <a:lumMod val="65000"/>
                    <a:lumOff val="35000"/>
                  </a:schemeClr>
                </a:solidFill>
              </a:rPr>
              <a:t>s</a:t>
            </a:r>
            <a:r>
              <a:rPr lang="en-US" sz="3000" dirty="0" smtClean="0">
                <a:solidFill>
                  <a:schemeClr val="tx1">
                    <a:lumMod val="65000"/>
                    <a:lumOff val="35000"/>
                  </a:schemeClr>
                </a:solidFill>
              </a:rPr>
              <a:t>creen</a:t>
            </a:r>
          </a:p>
          <a:p>
            <a:pPr lvl="1">
              <a:lnSpc>
                <a:spcPct val="110000"/>
              </a:lnSpc>
            </a:pPr>
            <a:r>
              <a:rPr lang="en-US" sz="3000" dirty="0" smtClean="0">
                <a:solidFill>
                  <a:schemeClr val="tx1">
                    <a:lumMod val="65000"/>
                    <a:lumOff val="35000"/>
                  </a:schemeClr>
                </a:solidFill>
              </a:rPr>
              <a:t>Alcohol, tobacco, prescription drugs, </a:t>
            </a:r>
            <a:r>
              <a:rPr lang="en-US" sz="3000" dirty="0" err="1" smtClean="0">
                <a:solidFill>
                  <a:schemeClr val="tx1">
                    <a:lumMod val="65000"/>
                    <a:lumOff val="35000"/>
                  </a:schemeClr>
                </a:solidFill>
              </a:rPr>
              <a:t>illicits</a:t>
            </a:r>
            <a:endParaRPr lang="en-US" sz="3000" dirty="0" smtClean="0">
              <a:solidFill>
                <a:schemeClr val="tx1">
                  <a:lumMod val="65000"/>
                  <a:lumOff val="35000"/>
                </a:schemeClr>
              </a:solidFill>
            </a:endParaRPr>
          </a:p>
          <a:p>
            <a:pPr>
              <a:lnSpc>
                <a:spcPct val="110000"/>
              </a:lnSpc>
            </a:pPr>
            <a:r>
              <a:rPr lang="en-US" sz="3400" dirty="0" smtClean="0">
                <a:solidFill>
                  <a:schemeClr val="tx1">
                    <a:lumMod val="65000"/>
                    <a:lumOff val="35000"/>
                  </a:schemeClr>
                </a:solidFill>
              </a:rPr>
              <a:t>Follow-up positive quick-screen with in-depth screening </a:t>
            </a:r>
          </a:p>
          <a:p>
            <a:pPr lvl="1"/>
            <a:r>
              <a:rPr lang="en-US" sz="3000" dirty="0" smtClean="0">
                <a:solidFill>
                  <a:schemeClr val="tx1">
                    <a:lumMod val="65000"/>
                    <a:lumOff val="35000"/>
                  </a:schemeClr>
                </a:solidFill>
              </a:rPr>
              <a:t>DAST-10</a:t>
            </a:r>
          </a:p>
          <a:p>
            <a:pPr lvl="1">
              <a:lnSpc>
                <a:spcPct val="110000"/>
              </a:lnSpc>
            </a:pPr>
            <a:r>
              <a:rPr lang="en-US" sz="3000" dirty="0" smtClean="0">
                <a:solidFill>
                  <a:schemeClr val="tx1">
                    <a:lumMod val="65000"/>
                    <a:lumOff val="35000"/>
                  </a:schemeClr>
                </a:solidFill>
              </a:rPr>
              <a:t>NIDA-ASSIST</a:t>
            </a:r>
          </a:p>
          <a:p>
            <a:pPr>
              <a:lnSpc>
                <a:spcPct val="110000"/>
              </a:lnSpc>
            </a:pPr>
            <a:r>
              <a:rPr lang="en-US" sz="3300" dirty="0" smtClean="0">
                <a:solidFill>
                  <a:schemeClr val="tx1">
                    <a:lumMod val="65000"/>
                    <a:lumOff val="35000"/>
                  </a:schemeClr>
                </a:solidFill>
              </a:rPr>
              <a:t>Check the Prescription Monitoring Program</a:t>
            </a:r>
          </a:p>
        </p:txBody>
      </p:sp>
    </p:spTree>
    <p:extLst>
      <p:ext uri="{BB962C8B-B14F-4D97-AF65-F5344CB8AC3E}">
        <p14:creationId xmlns:p14="http://schemas.microsoft.com/office/powerpoint/2010/main" val="719405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Drug Monitoring Program</a:t>
            </a:r>
            <a:endParaRPr lang="en-US" dirty="0"/>
          </a:p>
        </p:txBody>
      </p:sp>
      <p:sp>
        <p:nvSpPr>
          <p:cNvPr id="3" name="Content Placeholder 2"/>
          <p:cNvSpPr>
            <a:spLocks noGrp="1"/>
          </p:cNvSpPr>
          <p:nvPr>
            <p:ph idx="1"/>
          </p:nvPr>
        </p:nvSpPr>
        <p:spPr/>
        <p:txBody>
          <a:bodyPr/>
          <a:lstStyle/>
          <a:p>
            <a:endParaRPr lang="en-US" dirty="0" smtClean="0"/>
          </a:p>
          <a:p>
            <a:r>
              <a:rPr lang="en-US" dirty="0" smtClean="0"/>
              <a:t>Collect</a:t>
            </a:r>
            <a:r>
              <a:rPr lang="en-US" dirty="0"/>
              <a:t>, monitor, and analyze electronically transmitted prescribing and dispensing data submitted by pharmacies and dispensing </a:t>
            </a:r>
            <a:r>
              <a:rPr lang="en-US" dirty="0" smtClean="0"/>
              <a:t>practitioners</a:t>
            </a:r>
            <a:r>
              <a:rPr lang="en-US" baseline="30000" dirty="0" smtClean="0"/>
              <a:t>15</a:t>
            </a:r>
          </a:p>
          <a:p>
            <a:endParaRPr lang="en-US" baseline="30000" dirty="0" smtClean="0"/>
          </a:p>
          <a:p>
            <a:r>
              <a:rPr lang="en-US" dirty="0">
                <a:hlinkClick r:id="rId3"/>
              </a:rPr>
              <a:t>http://www.pmpalliance.org</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69444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Prescription Drug Abuse?</a:t>
            </a:r>
            <a:endParaRPr lang="en-US" dirty="0"/>
          </a:p>
        </p:txBody>
      </p:sp>
      <p:sp>
        <p:nvSpPr>
          <p:cNvPr id="3" name="Content Placeholder 2"/>
          <p:cNvSpPr>
            <a:spLocks noGrp="1"/>
          </p:cNvSpPr>
          <p:nvPr>
            <p:ph idx="1"/>
          </p:nvPr>
        </p:nvSpPr>
        <p:spPr>
          <a:xfrm>
            <a:off x="465138" y="762000"/>
            <a:ext cx="8229600" cy="4525962"/>
          </a:xfrm>
        </p:spPr>
        <p:txBody>
          <a:bodyPr/>
          <a:lstStyle/>
          <a:p>
            <a:pPr marL="0" indent="0">
              <a:buNone/>
            </a:pPr>
            <a:endParaRPr lang="en-US" dirty="0" smtClean="0"/>
          </a:p>
          <a:p>
            <a:pPr marL="0" indent="0">
              <a:buNone/>
            </a:pPr>
            <a:r>
              <a:rPr lang="en-US" sz="3600" dirty="0" smtClean="0"/>
              <a:t>The intentional use of a medication in a way other than is prescribed or for the experience or feeling it causes.</a:t>
            </a:r>
            <a:r>
              <a:rPr lang="en-US" sz="3600" baseline="30000" dirty="0" smtClean="0"/>
              <a:t>1</a:t>
            </a:r>
            <a:endParaRPr lang="en-US" sz="3600" dirty="0" smtClean="0"/>
          </a:p>
          <a:p>
            <a:pPr marL="0" indent="0">
              <a:buNone/>
            </a:pPr>
            <a:endParaRPr lang="en-US" dirty="0"/>
          </a:p>
          <a:p>
            <a:pPr marL="0" indent="0">
              <a:buNone/>
            </a:pPr>
            <a:endParaRPr lang="en-US" dirty="0" smtClean="0"/>
          </a:p>
        </p:txBody>
      </p:sp>
      <p:pic>
        <p:nvPicPr>
          <p:cNvPr id="6" name="Picture 5"/>
          <p:cNvPicPr>
            <a:picLocks noChangeAspect="1"/>
          </p:cNvPicPr>
          <p:nvPr/>
        </p:nvPicPr>
        <p:blipFill>
          <a:blip r:embed="rId3"/>
          <a:stretch>
            <a:fillRect/>
          </a:stretch>
        </p:blipFill>
        <p:spPr>
          <a:xfrm>
            <a:off x="4761459" y="3429000"/>
            <a:ext cx="4065041" cy="2705100"/>
          </a:xfrm>
          <a:prstGeom prst="rect">
            <a:avLst/>
          </a:prstGeom>
        </p:spPr>
      </p:pic>
    </p:spTree>
    <p:extLst>
      <p:ext uri="{BB962C8B-B14F-4D97-AF65-F5344CB8AC3E}">
        <p14:creationId xmlns:p14="http://schemas.microsoft.com/office/powerpoint/2010/main" val="38998591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Effect>
                      <a14:brightnessContrast contrast="20000"/>
                    </a14:imgEffect>
                  </a14:imgLayer>
                </a14:imgProps>
              </a:ext>
            </a:extLst>
          </a:blip>
          <a:srcRect t="-1" b="7149"/>
          <a:stretch/>
        </p:blipFill>
        <p:spPr>
          <a:xfrm>
            <a:off x="5003800" y="3352800"/>
            <a:ext cx="3454400" cy="2590800"/>
          </a:xfrm>
          <a:prstGeom prst="rect">
            <a:avLst/>
          </a:prstGeom>
        </p:spPr>
      </p:pic>
      <p:sp>
        <p:nvSpPr>
          <p:cNvPr id="2" name="Title 1"/>
          <p:cNvSpPr>
            <a:spLocks noGrp="1"/>
          </p:cNvSpPr>
          <p:nvPr>
            <p:ph type="title"/>
          </p:nvPr>
        </p:nvSpPr>
        <p:spPr/>
        <p:txBody>
          <a:bodyPr/>
          <a:lstStyle/>
          <a:p>
            <a:r>
              <a:rPr lang="en-US" dirty="0" smtClean="0"/>
              <a:t>Lack of Knowledge</a:t>
            </a:r>
            <a:endParaRPr lang="en-US" dirty="0"/>
          </a:p>
        </p:txBody>
      </p:sp>
      <p:sp>
        <p:nvSpPr>
          <p:cNvPr id="3" name="Content Placeholder 2"/>
          <p:cNvSpPr>
            <a:spLocks noGrp="1"/>
          </p:cNvSpPr>
          <p:nvPr>
            <p:ph idx="1"/>
          </p:nvPr>
        </p:nvSpPr>
        <p:spPr>
          <a:xfrm>
            <a:off x="457200" y="1219200"/>
            <a:ext cx="8229600" cy="4525962"/>
          </a:xfrm>
        </p:spPr>
        <p:txBody>
          <a:bodyPr/>
          <a:lstStyle/>
          <a:p>
            <a:r>
              <a:rPr lang="en-US" sz="2900" dirty="0" smtClean="0"/>
              <a:t>Be sure the patient is well-informed</a:t>
            </a:r>
          </a:p>
          <a:p>
            <a:pPr lvl="1"/>
            <a:r>
              <a:rPr lang="en-US" sz="2900" dirty="0" smtClean="0"/>
              <a:t>What is addiction?</a:t>
            </a:r>
          </a:p>
          <a:p>
            <a:pPr lvl="1"/>
            <a:endParaRPr lang="en-US" sz="2900" dirty="0" smtClean="0"/>
          </a:p>
          <a:p>
            <a:pPr lvl="1"/>
            <a:r>
              <a:rPr lang="en-US" sz="2900" dirty="0" smtClean="0"/>
              <a:t>What are the benefits and risks of taking a controlled substance?</a:t>
            </a:r>
          </a:p>
          <a:p>
            <a:pPr lvl="1"/>
            <a:endParaRPr lang="en-US" sz="2900" dirty="0" smtClean="0"/>
          </a:p>
          <a:p>
            <a:pPr lvl="1"/>
            <a:r>
              <a:rPr lang="en-US" sz="2900" dirty="0" smtClean="0"/>
              <a:t>How should I store and </a:t>
            </a:r>
            <a:r>
              <a:rPr lang="en-US" sz="2900" dirty="0"/>
              <a:t>	</a:t>
            </a:r>
            <a:r>
              <a:rPr lang="en-US" sz="2900" dirty="0" smtClean="0"/>
              <a:t>			    dispose of medication?</a:t>
            </a:r>
          </a:p>
          <a:p>
            <a:pPr lvl="1"/>
            <a:endParaRPr lang="en-US" dirty="0" smtClean="0"/>
          </a:p>
        </p:txBody>
      </p:sp>
    </p:spTree>
    <p:extLst>
      <p:ext uri="{BB962C8B-B14F-4D97-AF65-F5344CB8AC3E}">
        <p14:creationId xmlns:p14="http://schemas.microsoft.com/office/powerpoint/2010/main" val="28991507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Assess Functioning</a:t>
            </a:r>
            <a:endParaRPr lang="en-US" dirty="0"/>
          </a:p>
        </p:txBody>
      </p:sp>
      <p:sp>
        <p:nvSpPr>
          <p:cNvPr id="3" name="Content Placeholder 2"/>
          <p:cNvSpPr>
            <a:spLocks noGrp="1"/>
          </p:cNvSpPr>
          <p:nvPr>
            <p:ph idx="1"/>
          </p:nvPr>
        </p:nvSpPr>
        <p:spPr>
          <a:xfrm>
            <a:off x="152400" y="1066800"/>
            <a:ext cx="8839200" cy="4724400"/>
          </a:xfrm>
        </p:spPr>
        <p:txBody>
          <a:bodyPr>
            <a:normAutofit/>
          </a:bodyPr>
          <a:lstStyle/>
          <a:p>
            <a:pPr marL="0" indent="0">
              <a:lnSpc>
                <a:spcPct val="120000"/>
              </a:lnSpc>
              <a:buNone/>
            </a:pPr>
            <a:r>
              <a:rPr lang="en-US" sz="3130" dirty="0" smtClean="0"/>
              <a:t>Where did they start? Where do they want to go?</a:t>
            </a:r>
          </a:p>
          <a:p>
            <a:pPr lvl="1">
              <a:lnSpc>
                <a:spcPct val="120000"/>
              </a:lnSpc>
            </a:pPr>
            <a:r>
              <a:rPr lang="en-US" dirty="0" smtClean="0"/>
              <a:t>Overall physical well-being</a:t>
            </a:r>
          </a:p>
          <a:p>
            <a:pPr lvl="1"/>
            <a:r>
              <a:rPr lang="en-US" dirty="0" smtClean="0"/>
              <a:t>Overall mental well-being</a:t>
            </a:r>
          </a:p>
          <a:p>
            <a:pPr lvl="1"/>
            <a:r>
              <a:rPr lang="en-US" dirty="0" smtClean="0"/>
              <a:t>Frequency and intensity of symptoms</a:t>
            </a:r>
            <a:endParaRPr lang="en-US" dirty="0"/>
          </a:p>
        </p:txBody>
      </p:sp>
      <p:pic>
        <p:nvPicPr>
          <p:cNvPr id="4" name="Picture 3" descr="Assessment.gif"/>
          <p:cNvPicPr>
            <a:picLocks noChangeAspect="1"/>
          </p:cNvPicPr>
          <p:nvPr/>
        </p:nvPicPr>
        <p:blipFill rotWithShape="1">
          <a:blip r:embed="rId3" cstate="print"/>
          <a:srcRect b="27998"/>
          <a:stretch/>
        </p:blipFill>
        <p:spPr>
          <a:xfrm>
            <a:off x="381000" y="4191000"/>
            <a:ext cx="8382000" cy="1645920"/>
          </a:xfrm>
          <a:prstGeom prst="rect">
            <a:avLst/>
          </a:prstGeom>
        </p:spPr>
      </p:pic>
    </p:spTree>
    <p:extLst>
      <p:ext uri="{BB962C8B-B14F-4D97-AF65-F5344CB8AC3E}">
        <p14:creationId xmlns:p14="http://schemas.microsoft.com/office/powerpoint/2010/main" val="18465320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7. Time Limited Trial</a:t>
            </a:r>
            <a:endParaRPr lang="en-US" dirty="0"/>
          </a:p>
        </p:txBody>
      </p:sp>
      <p:sp>
        <p:nvSpPr>
          <p:cNvPr id="5" name="Content Placeholder 4"/>
          <p:cNvSpPr>
            <a:spLocks noGrp="1"/>
          </p:cNvSpPr>
          <p:nvPr>
            <p:ph idx="1"/>
          </p:nvPr>
        </p:nvSpPr>
        <p:spPr/>
        <p:txBody>
          <a:bodyPr/>
          <a:lstStyle/>
          <a:p>
            <a:r>
              <a:rPr lang="en-US" dirty="0" smtClean="0"/>
              <a:t>Determine if patient is to:</a:t>
            </a:r>
          </a:p>
          <a:p>
            <a:pPr lvl="1"/>
            <a:r>
              <a:rPr lang="en-US" dirty="0" smtClean="0"/>
              <a:t>Continue therapy</a:t>
            </a:r>
          </a:p>
          <a:p>
            <a:pPr lvl="1"/>
            <a:r>
              <a:rPr lang="en-US" dirty="0" smtClean="0"/>
              <a:t>Modify therapy</a:t>
            </a:r>
          </a:p>
          <a:p>
            <a:pPr lvl="1"/>
            <a:r>
              <a:rPr lang="en-US" dirty="0"/>
              <a:t>Discontinue </a:t>
            </a:r>
            <a:r>
              <a:rPr lang="en-US" dirty="0" smtClean="0"/>
              <a:t>therapy</a:t>
            </a:r>
          </a:p>
          <a:p>
            <a:r>
              <a:rPr lang="en-US" dirty="0" smtClean="0"/>
              <a:t>How do we do this?</a:t>
            </a:r>
          </a:p>
          <a:p>
            <a:pPr lvl="1"/>
            <a:r>
              <a:rPr lang="en-US" dirty="0" smtClean="0"/>
              <a:t>Evaluate </a:t>
            </a:r>
            <a:r>
              <a:rPr lang="en-US" dirty="0"/>
              <a:t>patient functioning</a:t>
            </a:r>
          </a:p>
          <a:p>
            <a:pPr lvl="1"/>
            <a:r>
              <a:rPr lang="en-US" dirty="0"/>
              <a:t>Use </a:t>
            </a:r>
            <a:r>
              <a:rPr lang="en-US" dirty="0" smtClean="0"/>
              <a:t>collaborative </a:t>
            </a:r>
            <a:r>
              <a:rPr lang="en-US" dirty="0"/>
              <a:t>support from family</a:t>
            </a:r>
          </a:p>
          <a:p>
            <a:pPr lvl="1"/>
            <a:r>
              <a:rPr lang="en-US" dirty="0"/>
              <a:t>Use other reliable third parties</a:t>
            </a:r>
          </a:p>
          <a:p>
            <a:pPr lvl="1"/>
            <a:endParaRPr lang="en-US" dirty="0" smtClean="0"/>
          </a:p>
        </p:txBody>
      </p:sp>
    </p:spTree>
    <p:extLst>
      <p:ext uri="{BB962C8B-B14F-4D97-AF65-F5344CB8AC3E}">
        <p14:creationId xmlns:p14="http://schemas.microsoft.com/office/powerpoint/2010/main" val="199564328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Exit Strategy</a:t>
            </a:r>
            <a:endParaRPr lang="en-US" dirty="0"/>
          </a:p>
        </p:txBody>
      </p:sp>
      <p:sp>
        <p:nvSpPr>
          <p:cNvPr id="3" name="Content Placeholder 2"/>
          <p:cNvSpPr>
            <a:spLocks noGrp="1"/>
          </p:cNvSpPr>
          <p:nvPr>
            <p:ph sz="half" idx="1"/>
          </p:nvPr>
        </p:nvSpPr>
        <p:spPr>
          <a:xfrm>
            <a:off x="457200" y="1371600"/>
            <a:ext cx="8153400" cy="4754563"/>
          </a:xfrm>
        </p:spPr>
        <p:txBody>
          <a:bodyPr/>
          <a:lstStyle/>
          <a:p>
            <a:pPr marL="0" indent="0">
              <a:buNone/>
            </a:pPr>
            <a:r>
              <a:rPr lang="en-US" sz="3200" dirty="0" smtClean="0"/>
              <a:t>What do you do if your patient </a:t>
            </a:r>
            <a:r>
              <a:rPr lang="en-US" sz="3200" u="sng" dirty="0" smtClean="0"/>
              <a:t>does</a:t>
            </a:r>
            <a:r>
              <a:rPr lang="en-US" sz="3200" dirty="0" smtClean="0"/>
              <a:t> start to show signs of abuse or addiction?</a:t>
            </a:r>
          </a:p>
          <a:p>
            <a:pPr marL="0" indent="0">
              <a:buNone/>
            </a:pPr>
            <a:endParaRPr lang="en-US" sz="3200" dirty="0"/>
          </a:p>
          <a:p>
            <a:pPr marL="0" indent="0">
              <a:buNone/>
            </a:pPr>
            <a:r>
              <a:rPr lang="en-US" sz="3200" u="sng" dirty="0" smtClean="0"/>
              <a:t>Have a plan!</a:t>
            </a:r>
            <a:endParaRPr lang="en-US" sz="3200" u="sng" dirty="0"/>
          </a:p>
          <a:p>
            <a:pPr lvl="1"/>
            <a:r>
              <a:rPr lang="en-US" sz="3200" dirty="0" smtClean="0"/>
              <a:t>Tapering dose</a:t>
            </a:r>
            <a:r>
              <a:rPr lang="en-US" sz="3200" baseline="30000" dirty="0" smtClean="0"/>
              <a:t>16</a:t>
            </a:r>
            <a:endParaRPr lang="en-US" sz="3200" dirty="0" smtClean="0"/>
          </a:p>
          <a:p>
            <a:pPr lvl="1"/>
            <a:r>
              <a:rPr lang="en-US" sz="3200" dirty="0" smtClean="0"/>
              <a:t>Alternative medications</a:t>
            </a:r>
            <a:endParaRPr lang="en-US" sz="3200" dirty="0"/>
          </a:p>
        </p:txBody>
      </p:sp>
      <p:pic>
        <p:nvPicPr>
          <p:cNvPr id="4" name="Picture 3"/>
          <p:cNvPicPr>
            <a:picLocks noChangeAspect="1"/>
          </p:cNvPicPr>
          <p:nvPr/>
        </p:nvPicPr>
        <p:blipFill rotWithShape="1">
          <a:blip r:embed="rId3"/>
          <a:srcRect t="10697" b="15100"/>
          <a:stretch/>
        </p:blipFill>
        <p:spPr>
          <a:xfrm>
            <a:off x="5867400" y="3429000"/>
            <a:ext cx="2514600" cy="1865909"/>
          </a:xfrm>
          <a:prstGeom prst="rect">
            <a:avLst/>
          </a:prstGeom>
        </p:spPr>
      </p:pic>
    </p:spTree>
    <p:extLst>
      <p:ext uri="{BB962C8B-B14F-4D97-AF65-F5344CB8AC3E}">
        <p14:creationId xmlns:p14="http://schemas.microsoft.com/office/powerpoint/2010/main" val="24401678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Exit Strategy</a:t>
            </a:r>
            <a:endParaRPr lang="en-US" dirty="0"/>
          </a:p>
        </p:txBody>
      </p:sp>
      <p:sp>
        <p:nvSpPr>
          <p:cNvPr id="3" name="Content Placeholder 2"/>
          <p:cNvSpPr>
            <a:spLocks noGrp="1"/>
          </p:cNvSpPr>
          <p:nvPr>
            <p:ph idx="1"/>
          </p:nvPr>
        </p:nvSpPr>
        <p:spPr/>
        <p:txBody>
          <a:bodyPr/>
          <a:lstStyle/>
          <a:p>
            <a:r>
              <a:rPr lang="en-US" dirty="0" smtClean="0"/>
              <a:t>Know when and where to refer patients:</a:t>
            </a:r>
          </a:p>
          <a:p>
            <a:pPr lvl="1"/>
            <a:r>
              <a:rPr lang="en-US" sz="3200" dirty="0"/>
              <a:t>SAMHSA Treatment Referral </a:t>
            </a:r>
            <a:r>
              <a:rPr lang="en-US" sz="3200" dirty="0" smtClean="0"/>
              <a:t>Helpline</a:t>
            </a:r>
          </a:p>
          <a:p>
            <a:pPr lvl="2"/>
            <a:r>
              <a:rPr lang="en-US" sz="3200" dirty="0"/>
              <a:t>1-800-662-</a:t>
            </a:r>
            <a:r>
              <a:rPr lang="en-US" sz="3200" dirty="0" smtClean="0"/>
              <a:t>HELP</a:t>
            </a:r>
          </a:p>
          <a:p>
            <a:pPr lvl="1"/>
            <a:r>
              <a:rPr lang="en-US" sz="3200" dirty="0" smtClean="0"/>
              <a:t>SAMHSA Behavioral Health Treatment Services Locator</a:t>
            </a:r>
          </a:p>
          <a:p>
            <a:pPr lvl="1"/>
            <a:r>
              <a:rPr lang="en-US" sz="3200" dirty="0" smtClean="0"/>
              <a:t>Local support </a:t>
            </a:r>
            <a:r>
              <a:rPr lang="en-US" sz="3200" dirty="0"/>
              <a:t>g</a:t>
            </a:r>
            <a:r>
              <a:rPr lang="en-US" sz="3200" dirty="0" smtClean="0"/>
              <a:t>roups</a:t>
            </a:r>
          </a:p>
          <a:p>
            <a:pPr lvl="1"/>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057400" y="4648200"/>
            <a:ext cx="5029200" cy="1372056"/>
          </a:xfrm>
          <a:prstGeom prst="rect">
            <a:avLst/>
          </a:prstGeom>
        </p:spPr>
      </p:pic>
    </p:spTree>
    <p:extLst>
      <p:ext uri="{BB962C8B-B14F-4D97-AF65-F5344CB8AC3E}">
        <p14:creationId xmlns:p14="http://schemas.microsoft.com/office/powerpoint/2010/main" val="34113302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Periodic Reassessment</a:t>
            </a:r>
            <a:endParaRPr lang="en-US" dirty="0"/>
          </a:p>
        </p:txBody>
      </p:sp>
      <p:sp>
        <p:nvSpPr>
          <p:cNvPr id="3" name="Content Placeholder 2"/>
          <p:cNvSpPr>
            <a:spLocks noGrp="1"/>
          </p:cNvSpPr>
          <p:nvPr>
            <p:ph idx="1"/>
          </p:nvPr>
        </p:nvSpPr>
        <p:spPr>
          <a:xfrm>
            <a:off x="228600" y="1106488"/>
            <a:ext cx="8763000" cy="4525962"/>
          </a:xfrm>
        </p:spPr>
        <p:txBody>
          <a:bodyPr/>
          <a:lstStyle/>
          <a:p>
            <a:r>
              <a:rPr lang="en-US" sz="3400" dirty="0" smtClean="0">
                <a:latin typeface="Arial" charset="0"/>
              </a:rPr>
              <a:t>Determine whether to continue medication:</a:t>
            </a:r>
          </a:p>
          <a:p>
            <a:pPr lvl="1"/>
            <a:r>
              <a:rPr lang="en-US" sz="3200" dirty="0" smtClean="0">
                <a:latin typeface="Arial" charset="0"/>
              </a:rPr>
              <a:t>There must be actual functional benefit </a:t>
            </a:r>
          </a:p>
          <a:p>
            <a:pPr lvl="1"/>
            <a:r>
              <a:rPr lang="en-US" sz="3200" dirty="0" smtClean="0">
                <a:latin typeface="Arial" charset="0"/>
              </a:rPr>
              <a:t>Benefit must outweigh potential risks</a:t>
            </a:r>
          </a:p>
          <a:p>
            <a:pPr lvl="1">
              <a:lnSpc>
                <a:spcPct val="110000"/>
              </a:lnSpc>
            </a:pPr>
            <a:endParaRPr lang="en-US" sz="3200" dirty="0" smtClean="0">
              <a:latin typeface="Arial" charset="0"/>
            </a:endParaRPr>
          </a:p>
          <a:p>
            <a:pPr>
              <a:lnSpc>
                <a:spcPct val="110000"/>
              </a:lnSpc>
            </a:pPr>
            <a:r>
              <a:rPr lang="en-US" dirty="0" smtClean="0"/>
              <a:t>Patients are dynamic – the lack of abuse potential at a previous assessment does not mean a patient will pass screening for abuse potential this time</a:t>
            </a:r>
            <a:endParaRPr lang="en-US" dirty="0"/>
          </a:p>
        </p:txBody>
      </p:sp>
    </p:spTree>
    <p:extLst>
      <p:ext uri="{BB962C8B-B14F-4D97-AF65-F5344CB8AC3E}">
        <p14:creationId xmlns:p14="http://schemas.microsoft.com/office/powerpoint/2010/main" val="1890564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Reassessment</a:t>
            </a: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COMM</a:t>
            </a:r>
            <a:endParaRPr lang="en-US" dirty="0"/>
          </a:p>
        </p:txBody>
      </p:sp>
      <p:sp>
        <p:nvSpPr>
          <p:cNvPr id="4" name="Content Placeholder 3"/>
          <p:cNvSpPr>
            <a:spLocks noGrp="1"/>
          </p:cNvSpPr>
          <p:nvPr>
            <p:ph sz="half" idx="2"/>
          </p:nvPr>
        </p:nvSpPr>
        <p:spPr>
          <a:xfrm>
            <a:off x="457200" y="2057400"/>
            <a:ext cx="4040188" cy="3951288"/>
          </a:xfrm>
        </p:spPr>
        <p:txBody>
          <a:bodyPr/>
          <a:lstStyle/>
          <a:p>
            <a:r>
              <a:rPr lang="en-US" dirty="0" smtClean="0"/>
              <a:t>“The COMM™ (Current Opioid Misuse Measure) will help clinicians identify whether a patient, </a:t>
            </a:r>
            <a:r>
              <a:rPr lang="en-US" i="1" dirty="0" smtClean="0"/>
              <a:t>currently on long-term opioid therapy</a:t>
            </a:r>
            <a:r>
              <a:rPr lang="en-US" dirty="0" smtClean="0"/>
              <a:t>, may be exhibiting aberrant behaviors associated with misuse of opioid medications.”</a:t>
            </a:r>
            <a:endParaRPr lang="en-US" dirty="0"/>
          </a:p>
        </p:txBody>
      </p:sp>
      <p:sp>
        <p:nvSpPr>
          <p:cNvPr id="5" name="Text Placeholder 4"/>
          <p:cNvSpPr>
            <a:spLocks noGrp="1"/>
          </p:cNvSpPr>
          <p:nvPr>
            <p:ph type="body" sz="quarter" idx="3"/>
          </p:nvPr>
        </p:nvSpPr>
        <p:spPr>
          <a:xfrm>
            <a:off x="4648200" y="1295400"/>
            <a:ext cx="4041775" cy="639762"/>
          </a:xfrm>
        </p:spPr>
        <p:txBody>
          <a:bodyPr/>
          <a:lstStyle/>
          <a:p>
            <a:r>
              <a:rPr lang="en-US" dirty="0" smtClean="0"/>
              <a:t>SOAPP</a:t>
            </a:r>
            <a:endParaRPr lang="en-US" dirty="0"/>
          </a:p>
        </p:txBody>
      </p:sp>
      <p:sp>
        <p:nvSpPr>
          <p:cNvPr id="6" name="Content Placeholder 5"/>
          <p:cNvSpPr>
            <a:spLocks noGrp="1"/>
          </p:cNvSpPr>
          <p:nvPr>
            <p:ph sz="quarter" idx="4"/>
          </p:nvPr>
        </p:nvSpPr>
        <p:spPr>
          <a:xfrm>
            <a:off x="4648200" y="2057400"/>
            <a:ext cx="4041775" cy="3951288"/>
          </a:xfrm>
        </p:spPr>
        <p:txBody>
          <a:bodyPr/>
          <a:lstStyle/>
          <a:p>
            <a:r>
              <a:rPr lang="en-US" dirty="0" smtClean="0"/>
              <a:t>“SOAPP is intended to predict which patients, being considered for long-term opioid therapy, may exhibit aberrant medications behaviors in the </a:t>
            </a:r>
            <a:r>
              <a:rPr lang="en-US" i="1" dirty="0" smtClean="0"/>
              <a:t>future</a:t>
            </a:r>
            <a:r>
              <a:rPr lang="en-US" dirty="0" smtClean="0"/>
              <a:t>.” </a:t>
            </a:r>
            <a:r>
              <a:rPr lang="en-US" baseline="30000" dirty="0" smtClean="0"/>
              <a:t>17</a:t>
            </a:r>
            <a:endParaRPr lang="en-US" dirty="0"/>
          </a:p>
        </p:txBody>
      </p:sp>
    </p:spTree>
    <p:extLst>
      <p:ext uri="{BB962C8B-B14F-4D97-AF65-F5344CB8AC3E}">
        <p14:creationId xmlns:p14="http://schemas.microsoft.com/office/powerpoint/2010/main" val="40785675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a:t>
            </a:r>
            <a:r>
              <a:rPr lang="en-US" dirty="0" smtClean="0"/>
              <a:t>. Prescribe Conservatively</a:t>
            </a:r>
            <a:endParaRPr lang="en-US" dirty="0"/>
          </a:p>
        </p:txBody>
      </p:sp>
      <p:pic>
        <p:nvPicPr>
          <p:cNvPr id="6" name="Picture 4" descr="http://www.americansweets.co.uk/ekmps/shops/statesidecandy/images/original-flavour-ruffles-potato-chips-single-28.3g-1oz-bag-dated-30.09.12-reduced-from-59p-15666-p.gif"/>
          <p:cNvPicPr>
            <a:picLocks noGrp="1" noChangeAspect="1" noChangeArrowheads="1"/>
          </p:cNvPicPr>
          <p:nvPr>
            <p:ph idx="1"/>
          </p:nvPr>
        </p:nvPicPr>
        <p:blipFill rotWithShape="1">
          <a:blip r:embed="rId3" cstate="print"/>
          <a:srcRect l="4349" r="-1304"/>
          <a:stretch/>
        </p:blipFill>
        <p:spPr bwMode="auto">
          <a:xfrm>
            <a:off x="457200" y="2438400"/>
            <a:ext cx="1534609" cy="2209800"/>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2438400" y="2362200"/>
            <a:ext cx="2667000" cy="2386739"/>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5334000" y="2209800"/>
            <a:ext cx="3523744" cy="2638425"/>
          </a:xfrm>
          <a:prstGeom prst="rect">
            <a:avLst/>
          </a:prstGeom>
          <a:noFill/>
          <a:ln w="9525">
            <a:noFill/>
            <a:miter lim="800000"/>
            <a:headEnd/>
            <a:tailEnd/>
          </a:ln>
        </p:spPr>
      </p:pic>
      <p:sp>
        <p:nvSpPr>
          <p:cNvPr id="9" name="TextBox 8"/>
          <p:cNvSpPr txBox="1"/>
          <p:nvPr/>
        </p:nvSpPr>
        <p:spPr>
          <a:xfrm>
            <a:off x="805404" y="1676400"/>
            <a:ext cx="838200" cy="523220"/>
          </a:xfrm>
          <a:prstGeom prst="rect">
            <a:avLst/>
          </a:prstGeom>
          <a:noFill/>
        </p:spPr>
        <p:txBody>
          <a:bodyPr wrap="square" rtlCol="0">
            <a:spAutoFit/>
          </a:bodyPr>
          <a:lstStyle/>
          <a:p>
            <a:r>
              <a:rPr lang="en-US" sz="2800" dirty="0" smtClean="0"/>
              <a:t>$1?</a:t>
            </a:r>
            <a:endParaRPr lang="en-US" sz="2800" dirty="0"/>
          </a:p>
        </p:txBody>
      </p:sp>
      <p:sp>
        <p:nvSpPr>
          <p:cNvPr id="10" name="TextBox 9"/>
          <p:cNvSpPr txBox="1"/>
          <p:nvPr/>
        </p:nvSpPr>
        <p:spPr>
          <a:xfrm>
            <a:off x="3248627" y="1676400"/>
            <a:ext cx="1046547" cy="523220"/>
          </a:xfrm>
          <a:prstGeom prst="rect">
            <a:avLst/>
          </a:prstGeom>
          <a:noFill/>
        </p:spPr>
        <p:txBody>
          <a:bodyPr wrap="square" rtlCol="0">
            <a:spAutoFit/>
          </a:bodyPr>
          <a:lstStyle/>
          <a:p>
            <a:r>
              <a:rPr lang="en-US" sz="2800" dirty="0" smtClean="0"/>
              <a:t>$20?</a:t>
            </a:r>
            <a:endParaRPr lang="en-US" sz="2800" dirty="0"/>
          </a:p>
        </p:txBody>
      </p:sp>
      <p:sp>
        <p:nvSpPr>
          <p:cNvPr id="11" name="TextBox 10"/>
          <p:cNvSpPr txBox="1"/>
          <p:nvPr/>
        </p:nvSpPr>
        <p:spPr>
          <a:xfrm>
            <a:off x="5990972" y="1676400"/>
            <a:ext cx="2209800" cy="523220"/>
          </a:xfrm>
          <a:prstGeom prst="rect">
            <a:avLst/>
          </a:prstGeom>
          <a:noFill/>
        </p:spPr>
        <p:txBody>
          <a:bodyPr wrap="square" rtlCol="0">
            <a:spAutoFit/>
          </a:bodyPr>
          <a:lstStyle/>
          <a:p>
            <a:r>
              <a:rPr lang="en-US" sz="2800" dirty="0" smtClean="0"/>
              <a:t>$50... Really?</a:t>
            </a:r>
            <a:endParaRPr lang="en-US" sz="2800" dirty="0"/>
          </a:p>
        </p:txBody>
      </p:sp>
    </p:spTree>
    <p:extLst>
      <p:ext uri="{BB962C8B-B14F-4D97-AF65-F5344CB8AC3E}">
        <p14:creationId xmlns:p14="http://schemas.microsoft.com/office/powerpoint/2010/main" val="27341851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Good To Be Conservative</a:t>
            </a:r>
            <a:endParaRPr lang="en-US" dirty="0"/>
          </a:p>
        </p:txBody>
      </p:sp>
      <p:sp>
        <p:nvSpPr>
          <p:cNvPr id="3" name="Content Placeholder 2"/>
          <p:cNvSpPr>
            <a:spLocks noGrp="1"/>
          </p:cNvSpPr>
          <p:nvPr>
            <p:ph idx="1"/>
          </p:nvPr>
        </p:nvSpPr>
        <p:spPr>
          <a:xfrm>
            <a:off x="228600" y="685800"/>
            <a:ext cx="8915400" cy="5486400"/>
          </a:xfrm>
        </p:spPr>
        <p:txBody>
          <a:bodyPr/>
          <a:lstStyle/>
          <a:p>
            <a:pPr lvl="1">
              <a:buNone/>
            </a:pPr>
            <a:endParaRPr lang="en-US" dirty="0" smtClean="0"/>
          </a:p>
          <a:p>
            <a:r>
              <a:rPr lang="en-US" dirty="0" smtClean="0"/>
              <a:t>Being conservative in your prescribing habits serves as a protective barrier against:</a:t>
            </a:r>
          </a:p>
          <a:p>
            <a:pPr lvl="1">
              <a:buNone/>
            </a:pPr>
            <a:r>
              <a:rPr lang="en-US" sz="3200" dirty="0" smtClean="0"/>
              <a:t>1) Second hand distribution</a:t>
            </a:r>
          </a:p>
          <a:p>
            <a:pPr lvl="2"/>
            <a:r>
              <a:rPr lang="en-US" sz="3200" dirty="0" smtClean="0"/>
              <a:t>Purposefully – selling or giving away</a:t>
            </a:r>
          </a:p>
          <a:p>
            <a:pPr lvl="2"/>
            <a:r>
              <a:rPr lang="en-US" sz="3200" dirty="0" smtClean="0"/>
              <a:t>Accidentally – theft </a:t>
            </a:r>
          </a:p>
          <a:p>
            <a:pPr lvl="1">
              <a:buNone/>
            </a:pPr>
            <a:r>
              <a:rPr lang="en-US" sz="3200" dirty="0" smtClean="0"/>
              <a:t>2) Individual abuse by your patient </a:t>
            </a:r>
          </a:p>
          <a:p>
            <a:pPr lvl="2"/>
            <a:endParaRPr lang="en-US" sz="3200" dirty="0"/>
          </a:p>
        </p:txBody>
      </p:sp>
    </p:spTree>
    <p:extLst>
      <p:ext uri="{BB962C8B-B14F-4D97-AF65-F5344CB8AC3E}">
        <p14:creationId xmlns:p14="http://schemas.microsoft.com/office/powerpoint/2010/main" val="1317735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 CAUTION: You Can Be Over-Conservative</a:t>
            </a:r>
            <a:endParaRPr lang="en-US" dirty="0"/>
          </a:p>
        </p:txBody>
      </p:sp>
      <p:sp>
        <p:nvSpPr>
          <p:cNvPr id="3" name="Content Placeholder 2"/>
          <p:cNvSpPr>
            <a:spLocks noGrp="1"/>
          </p:cNvSpPr>
          <p:nvPr>
            <p:ph idx="1"/>
          </p:nvPr>
        </p:nvSpPr>
        <p:spPr>
          <a:xfrm>
            <a:off x="228600" y="1143000"/>
            <a:ext cx="9144000" cy="5257800"/>
          </a:xfrm>
        </p:spPr>
        <p:txBody>
          <a:bodyPr>
            <a:normAutofit lnSpcReduction="10000"/>
          </a:bodyPr>
          <a:lstStyle/>
          <a:p>
            <a:r>
              <a:rPr lang="en-US" dirty="0" smtClean="0"/>
              <a:t>Remember that $1 bag of chips?</a:t>
            </a:r>
          </a:p>
          <a:p>
            <a:pPr lvl="1"/>
            <a:r>
              <a:rPr lang="en-US" dirty="0" smtClean="0"/>
              <a:t>It may not provide enough to address the issue</a:t>
            </a:r>
          </a:p>
          <a:p>
            <a:pPr lvl="1">
              <a:buNone/>
            </a:pPr>
            <a:endParaRPr lang="en-US" sz="1100" dirty="0" smtClean="0"/>
          </a:p>
          <a:p>
            <a:endParaRPr lang="en-US" sz="1100" dirty="0"/>
          </a:p>
          <a:p>
            <a:r>
              <a:rPr lang="en-US" dirty="0" smtClean="0"/>
              <a:t>Being too conservative can lead to complications</a:t>
            </a:r>
          </a:p>
          <a:p>
            <a:pPr lvl="1"/>
            <a:r>
              <a:rPr lang="en-US" dirty="0" smtClean="0"/>
              <a:t>Minimal, if any, therapeutic effect of medication</a:t>
            </a:r>
          </a:p>
          <a:p>
            <a:pPr lvl="1">
              <a:buNone/>
            </a:pPr>
            <a:endParaRPr lang="en-US" sz="1000" dirty="0" smtClean="0"/>
          </a:p>
          <a:p>
            <a:pPr lvl="1"/>
            <a:r>
              <a:rPr lang="en-US" dirty="0" smtClean="0"/>
              <a:t>Pain sufferers can exhibit addiction-like symptoms because of low dosing</a:t>
            </a:r>
          </a:p>
          <a:p>
            <a:pPr lvl="1"/>
            <a:endParaRPr lang="en-US" sz="1000" dirty="0" smtClean="0"/>
          </a:p>
          <a:p>
            <a:pPr lvl="1"/>
            <a:r>
              <a:rPr lang="en-US" dirty="0" smtClean="0"/>
              <a:t>This iatrogenic syndrome is known as </a:t>
            </a:r>
            <a:r>
              <a:rPr lang="en-US" b="1" u="sng" dirty="0" smtClean="0"/>
              <a:t>pseudoaddiction</a:t>
            </a:r>
            <a:r>
              <a:rPr lang="en-US" baseline="30000" dirty="0" smtClean="0"/>
              <a:t>18</a:t>
            </a:r>
            <a:endParaRPr lang="en-US" b="1" u="sng" dirty="0" smtClean="0"/>
          </a:p>
          <a:p>
            <a:pPr lvl="1">
              <a:buNone/>
            </a:pPr>
            <a:endParaRPr lang="en-US" b="1" u="sng" dirty="0" smtClean="0"/>
          </a:p>
        </p:txBody>
      </p:sp>
    </p:spTree>
    <p:extLst>
      <p:ext uri="{BB962C8B-B14F-4D97-AF65-F5344CB8AC3E}">
        <p14:creationId xmlns:p14="http://schemas.microsoft.com/office/powerpoint/2010/main" val="3868063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6925"/>
          </a:xfrm>
        </p:spPr>
        <p:txBody>
          <a:bodyPr>
            <a:normAutofit/>
          </a:bodyPr>
          <a:lstStyle/>
          <a:p>
            <a:r>
              <a:rPr lang="en-US" dirty="0" smtClean="0"/>
              <a:t>Is Prescription Drug Abuse Really an Issue?</a:t>
            </a:r>
            <a:endParaRPr lang="en-US" dirty="0"/>
          </a:p>
        </p:txBody>
      </p:sp>
      <p:sp>
        <p:nvSpPr>
          <p:cNvPr id="3" name="Content Placeholder 2"/>
          <p:cNvSpPr>
            <a:spLocks noGrp="1"/>
          </p:cNvSpPr>
          <p:nvPr>
            <p:ph idx="1"/>
          </p:nvPr>
        </p:nvSpPr>
        <p:spPr>
          <a:xfrm>
            <a:off x="465138" y="1066800"/>
            <a:ext cx="8229600" cy="4525962"/>
          </a:xfrm>
        </p:spPr>
        <p:txBody>
          <a:bodyPr>
            <a:normAutofit/>
          </a:bodyPr>
          <a:lstStyle/>
          <a:p>
            <a:r>
              <a:rPr lang="en-US" dirty="0" smtClean="0"/>
              <a:t>6.1 Million (2.4%) people aged 12 and up used prescription medications non-medically in the last 12 months</a:t>
            </a:r>
          </a:p>
          <a:p>
            <a:endParaRPr lang="en-US" dirty="0" smtClean="0"/>
          </a:p>
          <a:p>
            <a:r>
              <a:rPr lang="en-US" dirty="0" smtClean="0"/>
              <a:t>Where do they get drugs?</a:t>
            </a:r>
            <a:r>
              <a:rPr lang="en-US" baseline="30000" dirty="0" smtClean="0"/>
              <a:t>2</a:t>
            </a:r>
            <a:endParaRPr lang="en-US" dirty="0" smtClean="0"/>
          </a:p>
          <a:p>
            <a:pPr lvl="1"/>
            <a:r>
              <a:rPr lang="en-US" dirty="0" smtClean="0"/>
              <a:t>54.2% = friend or relative</a:t>
            </a:r>
          </a:p>
          <a:p>
            <a:pPr lvl="1"/>
            <a:r>
              <a:rPr lang="en-US" dirty="0" smtClean="0"/>
              <a:t>18% = one provider</a:t>
            </a:r>
          </a:p>
          <a:p>
            <a:pPr lvl="1"/>
            <a:r>
              <a:rPr lang="en-US" dirty="0" smtClean="0"/>
              <a:t>1.9% = multiple providers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53101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1628246293"/>
              </p:ext>
            </p:extLst>
          </p:nvPr>
        </p:nvGraphicFramePr>
        <p:xfrm>
          <a:off x="4876800" y="2627312"/>
          <a:ext cx="50292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02985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r>
              <a:rPr lang="en-US" sz="3400" dirty="0" smtClean="0"/>
              <a:t>Provides the best care for patients</a:t>
            </a:r>
          </a:p>
          <a:p>
            <a:pPr marL="0" indent="0">
              <a:buNone/>
            </a:pPr>
            <a:endParaRPr lang="en-US" sz="3400" dirty="0" smtClean="0"/>
          </a:p>
          <a:p>
            <a:r>
              <a:rPr lang="en-US" sz="3400" dirty="0" smtClean="0"/>
              <a:t>Provides protection for</a:t>
            </a:r>
          </a:p>
          <a:p>
            <a:pPr marL="0" indent="0">
              <a:buNone/>
            </a:pPr>
            <a:r>
              <a:rPr lang="en-US" sz="3400" dirty="0"/>
              <a:t> </a:t>
            </a:r>
            <a:r>
              <a:rPr lang="en-US" sz="3400" dirty="0" smtClean="0"/>
              <a:t>  healthcare providers</a:t>
            </a:r>
          </a:p>
          <a:p>
            <a:pPr marL="0" indent="0">
              <a:buNone/>
            </a:pPr>
            <a:endParaRPr lang="en-US" sz="3400" dirty="0" smtClean="0"/>
          </a:p>
          <a:p>
            <a:r>
              <a:rPr lang="en-US" sz="3400" dirty="0" smtClean="0"/>
              <a:t>Enhances communication</a:t>
            </a:r>
          </a:p>
          <a:p>
            <a:pPr>
              <a:buNone/>
            </a:pPr>
            <a:r>
              <a:rPr lang="en-US" sz="3400" dirty="0" smtClean="0"/>
              <a:t>					</a:t>
            </a:r>
          </a:p>
          <a:p>
            <a:pPr lvl="1">
              <a:buNone/>
            </a:pPr>
            <a:endParaRPr lang="en-US" dirty="0" smtClean="0"/>
          </a:p>
          <a:p>
            <a:pPr lvl="8"/>
            <a:endParaRPr lang="en-US" dirty="0" smtClean="0"/>
          </a:p>
        </p:txBody>
      </p:sp>
      <p:pic>
        <p:nvPicPr>
          <p:cNvPr id="4" name="Picture 3" descr="Documents.jpg"/>
          <p:cNvPicPr>
            <a:picLocks noChangeAspect="1"/>
          </p:cNvPicPr>
          <p:nvPr/>
        </p:nvPicPr>
        <p:blipFill>
          <a:blip r:embed="rId3" cstate="print"/>
          <a:stretch>
            <a:fillRect/>
          </a:stretch>
        </p:blipFill>
        <p:spPr>
          <a:xfrm>
            <a:off x="6096000" y="2057400"/>
            <a:ext cx="2438400" cy="3810000"/>
          </a:xfrm>
          <a:prstGeom prst="rect">
            <a:avLst/>
          </a:prstGeom>
        </p:spPr>
      </p:pic>
    </p:spTree>
    <p:extLst>
      <p:ext uri="{BB962C8B-B14F-4D97-AF65-F5344CB8AC3E}">
        <p14:creationId xmlns:p14="http://schemas.microsoft.com/office/powerpoint/2010/main" val="2298914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62400" y="1295400"/>
            <a:ext cx="2336800" cy="2755900"/>
          </a:xfrm>
          <a:prstGeom prst="rect">
            <a:avLst/>
          </a:prstGeom>
        </p:spPr>
      </p:pic>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endParaRPr lang="en-US" dirty="0" smtClean="0"/>
          </a:p>
          <a:p>
            <a:r>
              <a:rPr lang="en-US" dirty="0"/>
              <a:t>Patients</a:t>
            </a:r>
          </a:p>
          <a:p>
            <a:endParaRPr lang="en-US" dirty="0" smtClean="0"/>
          </a:p>
          <a:p>
            <a:r>
              <a:rPr lang="en-US" dirty="0" smtClean="0"/>
              <a:t>Colleagues</a:t>
            </a:r>
          </a:p>
          <a:p>
            <a:pPr marL="0" indent="0">
              <a:buNone/>
            </a:pPr>
            <a:endParaRPr lang="en-US" dirty="0" smtClean="0"/>
          </a:p>
          <a:p>
            <a:r>
              <a:rPr lang="en-US" dirty="0" smtClean="0"/>
              <a:t>Inter-professional</a:t>
            </a:r>
          </a:p>
          <a:p>
            <a:pPr marL="0" indent="0">
              <a:buNone/>
            </a:pPr>
            <a:endParaRPr lang="en-US" dirty="0" smtClean="0"/>
          </a:p>
        </p:txBody>
      </p:sp>
      <p:pic>
        <p:nvPicPr>
          <p:cNvPr id="4" name="Picture 3"/>
          <p:cNvPicPr>
            <a:picLocks noChangeAspect="1"/>
          </p:cNvPicPr>
          <p:nvPr/>
        </p:nvPicPr>
        <p:blipFill rotWithShape="1">
          <a:blip r:embed="rId4"/>
          <a:srcRect l="-1" r="905" b="1545"/>
          <a:stretch/>
        </p:blipFill>
        <p:spPr>
          <a:xfrm>
            <a:off x="4571999" y="3276599"/>
            <a:ext cx="3972329" cy="2775845"/>
          </a:xfrm>
          <a:prstGeom prst="rect">
            <a:avLst/>
          </a:prstGeom>
        </p:spPr>
      </p:pic>
      <p:pic>
        <p:nvPicPr>
          <p:cNvPr id="5" name="Picture 4"/>
          <p:cNvPicPr>
            <a:picLocks noChangeAspect="1"/>
          </p:cNvPicPr>
          <p:nvPr/>
        </p:nvPicPr>
        <p:blipFill>
          <a:blip r:embed="rId5"/>
          <a:stretch>
            <a:fillRect/>
          </a:stretch>
        </p:blipFill>
        <p:spPr>
          <a:xfrm>
            <a:off x="6324600" y="744434"/>
            <a:ext cx="1676400" cy="2506766"/>
          </a:xfrm>
          <a:prstGeom prst="rect">
            <a:avLst/>
          </a:prstGeom>
        </p:spPr>
      </p:pic>
    </p:spTree>
    <p:extLst>
      <p:ext uri="{BB962C8B-B14F-4D97-AF65-F5344CB8AC3E}">
        <p14:creationId xmlns:p14="http://schemas.microsoft.com/office/powerpoint/2010/main" val="13203263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smtClean="0"/>
              <a:t>The Fight Against Prescription Drug Abuse</a:t>
            </a:r>
            <a:endParaRPr lang="en-US" sz="3600" dirty="0"/>
          </a:p>
        </p:txBody>
      </p:sp>
      <p:sp>
        <p:nvSpPr>
          <p:cNvPr id="4" name="Subtitle 3"/>
          <p:cNvSpPr>
            <a:spLocks noGrp="1"/>
          </p:cNvSpPr>
          <p:nvPr>
            <p:ph type="subTitle" idx="1"/>
          </p:nvPr>
        </p:nvSpPr>
        <p:spPr>
          <a:xfrm>
            <a:off x="1143000" y="3886200"/>
            <a:ext cx="6629400" cy="1752600"/>
          </a:xfrm>
        </p:spPr>
        <p:txBody>
          <a:bodyPr/>
          <a:lstStyle/>
          <a:p>
            <a:endParaRPr lang="en-US" dirty="0"/>
          </a:p>
        </p:txBody>
      </p:sp>
    </p:spTree>
    <p:extLst>
      <p:ext uri="{BB962C8B-B14F-4D97-AF65-F5344CB8AC3E}">
        <p14:creationId xmlns:p14="http://schemas.microsoft.com/office/powerpoint/2010/main" val="24191856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838200"/>
            <a:ext cx="8229600" cy="5410200"/>
          </a:xfrm>
        </p:spPr>
        <p:txBody>
          <a:bodyPr/>
          <a:lstStyle/>
          <a:p>
            <a:pPr marL="0" indent="0">
              <a:buNone/>
            </a:pPr>
            <a:endParaRPr lang="en-US" sz="1600" dirty="0" smtClean="0">
              <a:hlinkClick r:id="rId2"/>
            </a:endParaRPr>
          </a:p>
          <a:p>
            <a:pPr marL="514350" indent="-514350">
              <a:buFont typeface="+mj-lt"/>
              <a:buAutoNum type="arabicPeriod"/>
            </a:pPr>
            <a:r>
              <a:rPr lang="en-US" sz="1200" dirty="0" smtClean="0">
                <a:solidFill>
                  <a:srgbClr val="000000"/>
                </a:solidFill>
              </a:rPr>
              <a:t>National Institute on Drug Abuse. Drug facts: prescription and over-the-counter </a:t>
            </a:r>
            <a:r>
              <a:rPr lang="en-US" sz="1200" dirty="0">
                <a:solidFill>
                  <a:srgbClr val="000000"/>
                </a:solidFill>
              </a:rPr>
              <a:t>m</a:t>
            </a:r>
            <a:r>
              <a:rPr lang="en-US" sz="1200" dirty="0" smtClean="0">
                <a:solidFill>
                  <a:srgbClr val="000000"/>
                </a:solidFill>
              </a:rPr>
              <a:t>edications. National Institute on Drug Abuse. Updated May 2012. </a:t>
            </a:r>
            <a:r>
              <a:rPr lang="en-US" sz="1200" dirty="0">
                <a:solidFill>
                  <a:srgbClr val="000000"/>
                </a:solidFill>
              </a:rPr>
              <a:t>http://www.drugabuse.gov/publications/drugfacts/prescription-over-counter-</a:t>
            </a:r>
            <a:r>
              <a:rPr lang="en-US" sz="1200" dirty="0" smtClean="0">
                <a:solidFill>
                  <a:srgbClr val="000000"/>
                </a:solidFill>
              </a:rPr>
              <a:t>medications. Accessed October 15, 2012.</a:t>
            </a:r>
          </a:p>
          <a:p>
            <a:pPr marL="514350" indent="-514350">
              <a:buFont typeface="+mj-lt"/>
              <a:buAutoNum type="arabicPeriod"/>
            </a:pPr>
            <a:r>
              <a:rPr lang="en-US" sz="1200" dirty="0" smtClean="0">
                <a:solidFill>
                  <a:srgbClr val="000000"/>
                </a:solidFill>
              </a:rPr>
              <a:t>Substance Abuse and Mental Health Services Administration. </a:t>
            </a:r>
            <a:r>
              <a:rPr lang="en-US" sz="1200" u="sng" dirty="0" smtClean="0">
                <a:solidFill>
                  <a:srgbClr val="000000"/>
                </a:solidFill>
              </a:rPr>
              <a:t>Results from the 2011 National Survey on Drug Use and Health: Summary of National Findings</a:t>
            </a:r>
            <a:r>
              <a:rPr lang="en-US" sz="1200" dirty="0" smtClean="0">
                <a:solidFill>
                  <a:srgbClr val="000000"/>
                </a:solidFill>
              </a:rPr>
              <a:t>. NSDUH Series H-44. HHS Publication No.(SMA)12-4713. Rockville, MD: Substance Abuse and Mental Health Services Administration, 2012.</a:t>
            </a:r>
          </a:p>
          <a:p>
            <a:pPr marL="514350" indent="-514350">
              <a:buFont typeface="+mj-lt"/>
              <a:buAutoNum type="arabicPeriod"/>
            </a:pPr>
            <a:r>
              <a:rPr lang="en-US" sz="1200" dirty="0" smtClean="0">
                <a:solidFill>
                  <a:srgbClr val="000000"/>
                </a:solidFill>
              </a:rPr>
              <a:t>The National Center on Addiction and Substance Abuse at Columbia University. </a:t>
            </a:r>
            <a:r>
              <a:rPr lang="en-US" sz="1200" u="sng" dirty="0" smtClean="0">
                <a:solidFill>
                  <a:srgbClr val="000000"/>
                </a:solidFill>
              </a:rPr>
              <a:t>Addiction medicine: closing the gap between science and practice</a:t>
            </a:r>
            <a:r>
              <a:rPr lang="en-US" sz="1200" dirty="0" smtClean="0">
                <a:solidFill>
                  <a:srgbClr val="000000"/>
                </a:solidFill>
              </a:rPr>
              <a:t>. New York: The National Center on Addiction Substance Abuse at Columbia University; June 2012.</a:t>
            </a:r>
          </a:p>
          <a:p>
            <a:pPr marL="514350" indent="-514350">
              <a:buFont typeface="+mj-lt"/>
              <a:buAutoNum type="arabicPeriod"/>
            </a:pPr>
            <a:r>
              <a:rPr lang="en-US" sz="1200" dirty="0" smtClean="0">
                <a:solidFill>
                  <a:srgbClr val="000000"/>
                </a:solidFill>
              </a:rPr>
              <a:t>National Institute on Drug Abuse. The neurobiology of drug addiction. National Institute on Drug Abuse. Updated January 2007. http</a:t>
            </a:r>
            <a:r>
              <a:rPr lang="en-US" sz="1200" dirty="0">
                <a:solidFill>
                  <a:srgbClr val="000000"/>
                </a:solidFill>
              </a:rPr>
              <a:t>://www.drugabuse.gov/publications/teaching-packets/neurobiology-drug-addiction/section-iii-action-heroin-morphine/6-definition-</a:t>
            </a:r>
            <a:r>
              <a:rPr lang="en-US" sz="1200" dirty="0" smtClean="0">
                <a:solidFill>
                  <a:srgbClr val="000000"/>
                </a:solidFill>
              </a:rPr>
              <a:t>tolerance. Accessed October 20, 2012. </a:t>
            </a:r>
          </a:p>
          <a:p>
            <a:pPr marL="514350" indent="-514350">
              <a:buFont typeface="+mj-lt"/>
              <a:buAutoNum type="arabicPeriod"/>
            </a:pPr>
            <a:r>
              <a:rPr lang="en-US" sz="1200" dirty="0" err="1" smtClean="0">
                <a:solidFill>
                  <a:srgbClr val="000000"/>
                </a:solidFill>
              </a:rPr>
              <a:t>Brunton</a:t>
            </a:r>
            <a:r>
              <a:rPr lang="en-US" sz="1200" dirty="0">
                <a:solidFill>
                  <a:srgbClr val="000000"/>
                </a:solidFill>
              </a:rPr>
              <a:t> </a:t>
            </a:r>
            <a:r>
              <a:rPr lang="en-US" sz="1200" dirty="0" smtClean="0">
                <a:solidFill>
                  <a:srgbClr val="000000"/>
                </a:solidFill>
              </a:rPr>
              <a:t>L, </a:t>
            </a:r>
            <a:r>
              <a:rPr lang="en-US" sz="1200" dirty="0" err="1" smtClean="0">
                <a:solidFill>
                  <a:srgbClr val="000000"/>
                </a:solidFill>
              </a:rPr>
              <a:t>Chabner</a:t>
            </a:r>
            <a:r>
              <a:rPr lang="en-US" sz="1200" dirty="0" smtClean="0">
                <a:solidFill>
                  <a:srgbClr val="000000"/>
                </a:solidFill>
              </a:rPr>
              <a:t> B, </a:t>
            </a:r>
            <a:r>
              <a:rPr lang="en-US" sz="1200" dirty="0" err="1" smtClean="0">
                <a:solidFill>
                  <a:srgbClr val="000000"/>
                </a:solidFill>
              </a:rPr>
              <a:t>Knollman</a:t>
            </a:r>
            <a:r>
              <a:rPr lang="en-US" sz="1200" dirty="0" smtClean="0">
                <a:solidFill>
                  <a:srgbClr val="000000"/>
                </a:solidFill>
              </a:rPr>
              <a:t> B, eds. </a:t>
            </a:r>
            <a:r>
              <a:rPr lang="en-US" sz="1200" i="1" dirty="0" smtClean="0">
                <a:solidFill>
                  <a:srgbClr val="000000"/>
                </a:solidFill>
              </a:rPr>
              <a:t>Goodman </a:t>
            </a:r>
            <a:r>
              <a:rPr lang="en-US" sz="1200" i="1" dirty="0">
                <a:solidFill>
                  <a:srgbClr val="000000"/>
                </a:solidFill>
              </a:rPr>
              <a:t>&amp; Gilman’s The Pharmacological Basis of </a:t>
            </a:r>
            <a:r>
              <a:rPr lang="en-US" sz="1200" i="1" dirty="0" smtClean="0">
                <a:solidFill>
                  <a:srgbClr val="000000"/>
                </a:solidFill>
              </a:rPr>
              <a:t>Therapeutics, </a:t>
            </a:r>
            <a:r>
              <a:rPr lang="en-US" sz="1200" i="1" dirty="0">
                <a:solidFill>
                  <a:srgbClr val="000000"/>
                </a:solidFill>
              </a:rPr>
              <a:t>12</a:t>
            </a:r>
            <a:r>
              <a:rPr lang="en-US" sz="1200" i="1" baseline="30000" dirty="0">
                <a:solidFill>
                  <a:srgbClr val="000000"/>
                </a:solidFill>
              </a:rPr>
              <a:t>th</a:t>
            </a:r>
            <a:r>
              <a:rPr lang="en-US" sz="1200" i="1" dirty="0">
                <a:solidFill>
                  <a:srgbClr val="000000"/>
                </a:solidFill>
              </a:rPr>
              <a:t> Edition.</a:t>
            </a:r>
            <a:r>
              <a:rPr lang="en-US" sz="1200" dirty="0">
                <a:solidFill>
                  <a:srgbClr val="000000"/>
                </a:solidFill>
              </a:rPr>
              <a:t> </a:t>
            </a:r>
            <a:r>
              <a:rPr lang="en-US" sz="1200" dirty="0" smtClean="0">
                <a:solidFill>
                  <a:srgbClr val="000000"/>
                </a:solidFill>
              </a:rPr>
              <a:t>New York: McGraw Hill;2010:652-653.</a:t>
            </a:r>
          </a:p>
          <a:p>
            <a:pPr marL="514350" indent="-514350">
              <a:buFont typeface="+mj-lt"/>
              <a:buAutoNum type="arabicPeriod"/>
            </a:pPr>
            <a:r>
              <a:rPr lang="en-US" sz="1200" dirty="0" err="1" smtClean="0">
                <a:solidFill>
                  <a:srgbClr val="000000"/>
                </a:solidFill>
              </a:rPr>
              <a:t>Drobes</a:t>
            </a:r>
            <a:r>
              <a:rPr lang="en-US" sz="1200" dirty="0" smtClean="0">
                <a:solidFill>
                  <a:srgbClr val="000000"/>
                </a:solidFill>
              </a:rPr>
              <a:t>, DJ. Concurrent alcohol and tobacco dependence: mechanisms and treatment. National Institute on Alcohol Abuse and Alcoholism. Updated November 2002. http</a:t>
            </a:r>
            <a:r>
              <a:rPr lang="en-US" sz="1200" dirty="0">
                <a:solidFill>
                  <a:srgbClr val="000000"/>
                </a:solidFill>
              </a:rPr>
              <a:t>://</a:t>
            </a:r>
            <a:r>
              <a:rPr lang="en-US" sz="1200" dirty="0" err="1">
                <a:solidFill>
                  <a:srgbClr val="000000"/>
                </a:solidFill>
              </a:rPr>
              <a:t>pubs.niaaa.nih.gov</a:t>
            </a:r>
            <a:r>
              <a:rPr lang="en-US" sz="1200" dirty="0">
                <a:solidFill>
                  <a:srgbClr val="000000"/>
                </a:solidFill>
              </a:rPr>
              <a:t>/publications/arh26-2/136-142.</a:t>
            </a:r>
            <a:r>
              <a:rPr lang="en-US" sz="1200" dirty="0" smtClean="0">
                <a:solidFill>
                  <a:srgbClr val="000000"/>
                </a:solidFill>
              </a:rPr>
              <a:t>htm. Accessed October 28, 2012.</a:t>
            </a:r>
          </a:p>
          <a:p>
            <a:pPr marL="514350" indent="-514350">
              <a:buFont typeface="+mj-lt"/>
              <a:buAutoNum type="arabicPeriod"/>
            </a:pPr>
            <a:r>
              <a:rPr lang="en-US" sz="1200" dirty="0" err="1" smtClean="0">
                <a:solidFill>
                  <a:srgbClr val="000000"/>
                </a:solidFill>
              </a:rPr>
              <a:t>Porth</a:t>
            </a:r>
            <a:r>
              <a:rPr lang="en-US" sz="1200" dirty="0" smtClean="0">
                <a:solidFill>
                  <a:srgbClr val="000000"/>
                </a:solidFill>
              </a:rPr>
              <a:t> CM, </a:t>
            </a:r>
            <a:r>
              <a:rPr lang="en-US" sz="1200" dirty="0" err="1" smtClean="0">
                <a:solidFill>
                  <a:srgbClr val="000000"/>
                </a:solidFill>
              </a:rPr>
              <a:t>Matfin</a:t>
            </a:r>
            <a:r>
              <a:rPr lang="en-US" sz="1200" dirty="0" smtClean="0">
                <a:solidFill>
                  <a:srgbClr val="000000"/>
                </a:solidFill>
              </a:rPr>
              <a:t> G. </a:t>
            </a:r>
            <a:r>
              <a:rPr lang="en-US" sz="1200" i="1" dirty="0" smtClean="0">
                <a:solidFill>
                  <a:srgbClr val="000000"/>
                </a:solidFill>
              </a:rPr>
              <a:t>Pathophysiology</a:t>
            </a:r>
            <a:r>
              <a:rPr lang="en-US" sz="1200" i="1" dirty="0">
                <a:solidFill>
                  <a:srgbClr val="000000"/>
                </a:solidFill>
              </a:rPr>
              <a:t>, Concepts of Altered Health </a:t>
            </a:r>
            <a:r>
              <a:rPr lang="en-US" sz="1200" i="1" dirty="0" smtClean="0">
                <a:solidFill>
                  <a:srgbClr val="000000"/>
                </a:solidFill>
              </a:rPr>
              <a:t>States, </a:t>
            </a:r>
            <a:r>
              <a:rPr lang="en-US" sz="1200" i="1" dirty="0">
                <a:solidFill>
                  <a:srgbClr val="000000"/>
                </a:solidFill>
              </a:rPr>
              <a:t>Eighth Edition. </a:t>
            </a:r>
            <a:r>
              <a:rPr lang="en-US" sz="1200" dirty="0" smtClean="0">
                <a:solidFill>
                  <a:srgbClr val="000000"/>
                </a:solidFill>
              </a:rPr>
              <a:t>Philadelphia, Pennsylvania: Lippincott Williams and </a:t>
            </a:r>
            <a:r>
              <a:rPr lang="en-US" sz="1200" dirty="0" err="1" smtClean="0">
                <a:solidFill>
                  <a:srgbClr val="000000"/>
                </a:solidFill>
              </a:rPr>
              <a:t>Wilkins;July</a:t>
            </a:r>
            <a:r>
              <a:rPr lang="en-US" sz="1200" dirty="0" smtClean="0">
                <a:solidFill>
                  <a:srgbClr val="000000"/>
                </a:solidFill>
              </a:rPr>
              <a:t> 2010:1376</a:t>
            </a:r>
            <a:r>
              <a:rPr lang="en-US" sz="1200" dirty="0">
                <a:solidFill>
                  <a:srgbClr val="000000"/>
                </a:solidFill>
              </a:rPr>
              <a:t>. </a:t>
            </a:r>
          </a:p>
          <a:p>
            <a:pPr marL="514350" indent="-514350">
              <a:buFont typeface="+mj-lt"/>
              <a:buAutoNum type="arabicPeriod"/>
            </a:pPr>
            <a:r>
              <a:rPr lang="en-US" sz="1200" dirty="0" err="1" smtClean="0">
                <a:solidFill>
                  <a:srgbClr val="000000"/>
                </a:solidFill>
              </a:rPr>
              <a:t>Kiecolt</a:t>
            </a:r>
            <a:r>
              <a:rPr lang="en-US" sz="1200" dirty="0">
                <a:solidFill>
                  <a:srgbClr val="000000"/>
                </a:solidFill>
              </a:rPr>
              <a:t>-Glaser JK, </a:t>
            </a:r>
            <a:r>
              <a:rPr lang="en-US" sz="1200" dirty="0" err="1">
                <a:solidFill>
                  <a:srgbClr val="000000"/>
                </a:solidFill>
              </a:rPr>
              <a:t>Belury</a:t>
            </a:r>
            <a:r>
              <a:rPr lang="en-US" sz="1200" dirty="0">
                <a:solidFill>
                  <a:srgbClr val="000000"/>
                </a:solidFill>
              </a:rPr>
              <a:t> MA, </a:t>
            </a:r>
            <a:r>
              <a:rPr lang="en-US" sz="1200" dirty="0" err="1">
                <a:solidFill>
                  <a:srgbClr val="000000"/>
                </a:solidFill>
              </a:rPr>
              <a:t>Andridge</a:t>
            </a:r>
            <a:r>
              <a:rPr lang="en-US" sz="1200" dirty="0">
                <a:solidFill>
                  <a:srgbClr val="000000"/>
                </a:solidFill>
              </a:rPr>
              <a:t> R, et al</a:t>
            </a:r>
            <a:r>
              <a:rPr lang="en-US" sz="1200" dirty="0" smtClean="0">
                <a:solidFill>
                  <a:srgbClr val="000000"/>
                </a:solidFill>
              </a:rPr>
              <a:t>. </a:t>
            </a:r>
            <a:r>
              <a:rPr lang="en-US" sz="1200" dirty="0">
                <a:solidFill>
                  <a:srgbClr val="000000"/>
                </a:solidFill>
              </a:rPr>
              <a:t>Omega‑3 supplementation lowers inflammation and anxiety in medical students: a randomized controlled trial</a:t>
            </a:r>
            <a:r>
              <a:rPr lang="en-US" sz="1200" dirty="0" smtClean="0">
                <a:solidFill>
                  <a:srgbClr val="000000"/>
                </a:solidFill>
              </a:rPr>
              <a:t>. </a:t>
            </a:r>
            <a:r>
              <a:rPr lang="en-US" sz="1200" i="1" dirty="0">
                <a:solidFill>
                  <a:srgbClr val="000000"/>
                </a:solidFill>
              </a:rPr>
              <a:t>Brain, Behavior, and Immunity</a:t>
            </a:r>
            <a:r>
              <a:rPr lang="en-US" sz="1200" i="1" dirty="0" smtClean="0">
                <a:solidFill>
                  <a:srgbClr val="000000"/>
                </a:solidFill>
              </a:rPr>
              <a:t>.</a:t>
            </a:r>
            <a:r>
              <a:rPr lang="en-US" sz="1200" dirty="0" smtClean="0">
                <a:solidFill>
                  <a:srgbClr val="000000"/>
                </a:solidFill>
              </a:rPr>
              <a:t> 2011;25(8);1725-1734.  </a:t>
            </a:r>
            <a:r>
              <a:rPr lang="en-US" sz="1200" dirty="0">
                <a:solidFill>
                  <a:srgbClr val="000000"/>
                </a:solidFill>
              </a:rPr>
              <a:t>http://www.ncbi.nlm.nih.gov/pubmed/</a:t>
            </a:r>
            <a:r>
              <a:rPr lang="en-US" sz="1200" dirty="0" smtClean="0">
                <a:solidFill>
                  <a:srgbClr val="000000"/>
                </a:solidFill>
              </a:rPr>
              <a:t>21784145. Published November 2011. Accessed October 25, 2012.</a:t>
            </a:r>
            <a:endParaRPr lang="en-US" sz="1200" dirty="0">
              <a:solidFill>
                <a:srgbClr val="000000"/>
              </a:solidFill>
            </a:endParaRPr>
          </a:p>
          <a:p>
            <a:pPr marL="514350" indent="-514350">
              <a:buFont typeface="+mj-lt"/>
              <a:buAutoNum type="arabicPeriod"/>
            </a:pPr>
            <a:r>
              <a:rPr lang="en-US" sz="1200" dirty="0" smtClean="0">
                <a:solidFill>
                  <a:srgbClr val="000000"/>
                </a:solidFill>
              </a:rPr>
              <a:t>Vickers </a:t>
            </a:r>
            <a:r>
              <a:rPr lang="en-US" sz="1200" dirty="0">
                <a:solidFill>
                  <a:srgbClr val="000000"/>
                </a:solidFill>
              </a:rPr>
              <a:t>AJ, Cronin AM, </a:t>
            </a:r>
            <a:r>
              <a:rPr lang="en-US" sz="1200" dirty="0" err="1">
                <a:solidFill>
                  <a:srgbClr val="000000"/>
                </a:solidFill>
              </a:rPr>
              <a:t>Maschino</a:t>
            </a:r>
            <a:r>
              <a:rPr lang="en-US" sz="1200" dirty="0">
                <a:solidFill>
                  <a:srgbClr val="000000"/>
                </a:solidFill>
              </a:rPr>
              <a:t> AC, et al. Acupuncture for chronic pain: individual patient data meta-analysis. </a:t>
            </a:r>
            <a:r>
              <a:rPr lang="en-US" sz="1200" i="1" dirty="0">
                <a:solidFill>
                  <a:srgbClr val="000000"/>
                </a:solidFill>
              </a:rPr>
              <a:t>Archives of Internal Medicine.</a:t>
            </a:r>
            <a:r>
              <a:rPr lang="en-US" sz="1200" dirty="0">
                <a:solidFill>
                  <a:srgbClr val="000000"/>
                </a:solidFill>
              </a:rPr>
              <a:t> </a:t>
            </a:r>
            <a:r>
              <a:rPr lang="en-US" sz="1200" dirty="0" smtClean="0">
                <a:solidFill>
                  <a:srgbClr val="000000"/>
                </a:solidFill>
              </a:rPr>
              <a:t>2012;172(9);1-10. http</a:t>
            </a:r>
            <a:r>
              <a:rPr lang="en-US" sz="1200" dirty="0">
                <a:solidFill>
                  <a:srgbClr val="000000"/>
                </a:solidFill>
              </a:rPr>
              <a:t>://</a:t>
            </a:r>
            <a:r>
              <a:rPr lang="en-US" sz="1200" dirty="0" err="1">
                <a:solidFill>
                  <a:srgbClr val="000000"/>
                </a:solidFill>
              </a:rPr>
              <a:t>archinte.jamanetwork.com</a:t>
            </a:r>
            <a:r>
              <a:rPr lang="en-US" sz="1200" dirty="0">
                <a:solidFill>
                  <a:srgbClr val="000000"/>
                </a:solidFill>
              </a:rPr>
              <a:t>/</a:t>
            </a:r>
            <a:r>
              <a:rPr lang="en-US" sz="1200" dirty="0" err="1">
                <a:solidFill>
                  <a:srgbClr val="000000"/>
                </a:solidFill>
              </a:rPr>
              <a:t>article.aspx?articleid</a:t>
            </a:r>
            <a:r>
              <a:rPr lang="en-US" sz="1200" dirty="0">
                <a:solidFill>
                  <a:srgbClr val="000000"/>
                </a:solidFill>
              </a:rPr>
              <a:t>=</a:t>
            </a:r>
            <a:r>
              <a:rPr lang="en-US" sz="1200" dirty="0" smtClean="0">
                <a:solidFill>
                  <a:srgbClr val="000000"/>
                </a:solidFill>
              </a:rPr>
              <a:t>1357513. Published September 10, 2012. Accessed October 25, 2012.</a:t>
            </a:r>
            <a:endParaRPr lang="en-US" sz="1200" dirty="0">
              <a:solidFill>
                <a:srgbClr val="000000"/>
              </a:solidFill>
            </a:endParaRPr>
          </a:p>
          <a:p>
            <a:pPr marL="514350" indent="-514350">
              <a:buFont typeface="+mj-lt"/>
              <a:buAutoNum type="arabicPeriod"/>
            </a:pPr>
            <a:endParaRPr lang="en-US" sz="1600" dirty="0"/>
          </a:p>
          <a:p>
            <a:pPr marL="514350" indent="-514350">
              <a:buFont typeface="+mj-lt"/>
              <a:buAutoNum type="arabicPeriod"/>
            </a:pPr>
            <a:endParaRPr lang="en-US" sz="1600" dirty="0">
              <a:solidFill>
                <a:sysClr val="windowText" lastClr="000000"/>
              </a:solidFill>
            </a:endParaRPr>
          </a:p>
          <a:p>
            <a:pPr marL="514350" indent="-514350">
              <a:buFont typeface="+mj-lt"/>
              <a:buAutoNum type="arabicPeriod"/>
            </a:pPr>
            <a:endParaRPr lang="en-US" sz="1600" dirty="0"/>
          </a:p>
          <a:p>
            <a:pPr marL="514350" indent="-514350">
              <a:buFont typeface="+mj-lt"/>
              <a:buAutoNum type="arabicPeriod"/>
            </a:pPr>
            <a:endParaRPr lang="en-US" sz="1600" dirty="0"/>
          </a:p>
        </p:txBody>
      </p:sp>
    </p:spTree>
    <p:extLst>
      <p:ext uri="{BB962C8B-B14F-4D97-AF65-F5344CB8AC3E}">
        <p14:creationId xmlns:p14="http://schemas.microsoft.com/office/powerpoint/2010/main" val="42089752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Continued</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10"/>
            </a:pPr>
            <a:r>
              <a:rPr lang="en-US" sz="1200" dirty="0" err="1" smtClean="0">
                <a:solidFill>
                  <a:srgbClr val="000000"/>
                </a:solidFill>
              </a:rPr>
              <a:t>Hanwella</a:t>
            </a:r>
            <a:r>
              <a:rPr lang="en-US" sz="1200" dirty="0" smtClean="0">
                <a:solidFill>
                  <a:srgbClr val="000000"/>
                </a:solidFill>
              </a:rPr>
              <a:t> R, </a:t>
            </a:r>
            <a:r>
              <a:rPr lang="en-US" sz="1200" dirty="0" err="1" smtClean="0">
                <a:solidFill>
                  <a:srgbClr val="000000"/>
                </a:solidFill>
              </a:rPr>
              <a:t>Senanayake</a:t>
            </a:r>
            <a:r>
              <a:rPr lang="en-US" sz="1200" dirty="0" smtClean="0">
                <a:solidFill>
                  <a:srgbClr val="000000"/>
                </a:solidFill>
              </a:rPr>
              <a:t> M, de Silva V. Comparative efficacy and acceptability of methylphenidate and </a:t>
            </a:r>
            <a:r>
              <a:rPr lang="en-US" sz="1200" dirty="0" err="1" smtClean="0">
                <a:solidFill>
                  <a:srgbClr val="000000"/>
                </a:solidFill>
              </a:rPr>
              <a:t>atomoxetine</a:t>
            </a:r>
            <a:r>
              <a:rPr lang="en-US" sz="1200" dirty="0" smtClean="0">
                <a:solidFill>
                  <a:srgbClr val="000000"/>
                </a:solidFill>
              </a:rPr>
              <a:t> in treatment of attention deficit hyperactivity disorder in children and adolescents: a meta-analysis. </a:t>
            </a:r>
            <a:r>
              <a:rPr lang="en-US" sz="1200" i="1" dirty="0" smtClean="0">
                <a:solidFill>
                  <a:srgbClr val="000000"/>
                </a:solidFill>
              </a:rPr>
              <a:t>BMC Psychiatry</a:t>
            </a:r>
            <a:r>
              <a:rPr lang="en-US" sz="1200" dirty="0" smtClean="0">
                <a:solidFill>
                  <a:srgbClr val="000000"/>
                </a:solidFill>
              </a:rPr>
              <a:t>. 2011;11:176. http</a:t>
            </a:r>
            <a:r>
              <a:rPr lang="en-US" sz="1200" dirty="0">
                <a:solidFill>
                  <a:srgbClr val="000000"/>
                </a:solidFill>
              </a:rPr>
              <a:t>://www.biomedcentral.com/1471-244X/11/</a:t>
            </a:r>
            <a:r>
              <a:rPr lang="en-US" sz="1200" dirty="0" smtClean="0">
                <a:solidFill>
                  <a:srgbClr val="000000"/>
                </a:solidFill>
              </a:rPr>
              <a:t>176. Accessed October 25, 2012.</a:t>
            </a:r>
          </a:p>
          <a:p>
            <a:pPr marL="514350" indent="-514350">
              <a:buFont typeface="+mj-lt"/>
              <a:buAutoNum type="arabicPeriod" startAt="10"/>
            </a:pPr>
            <a:r>
              <a:rPr lang="en-US" sz="1200" dirty="0" err="1" smtClean="0">
                <a:solidFill>
                  <a:srgbClr val="000000"/>
                </a:solidFill>
              </a:rPr>
              <a:t>Manchikanti</a:t>
            </a:r>
            <a:r>
              <a:rPr lang="en-US" sz="1200" dirty="0" smtClean="0">
                <a:solidFill>
                  <a:srgbClr val="000000"/>
                </a:solidFill>
              </a:rPr>
              <a:t> L, </a:t>
            </a:r>
            <a:r>
              <a:rPr lang="en-US" sz="1200" dirty="0" err="1" smtClean="0">
                <a:solidFill>
                  <a:srgbClr val="000000"/>
                </a:solidFill>
              </a:rPr>
              <a:t>Sehgal</a:t>
            </a:r>
            <a:r>
              <a:rPr lang="en-US" sz="1200" dirty="0" smtClean="0">
                <a:solidFill>
                  <a:srgbClr val="000000"/>
                </a:solidFill>
              </a:rPr>
              <a:t> N, Smith HS. Prescription opioid abuse in chronic pain: a review of opioid abuse predictors and strategies to curb opioid abuse. </a:t>
            </a:r>
            <a:r>
              <a:rPr lang="en-US" sz="1200" i="1" dirty="0" smtClean="0">
                <a:solidFill>
                  <a:srgbClr val="000000"/>
                </a:solidFill>
              </a:rPr>
              <a:t>Pain Physician</a:t>
            </a:r>
            <a:r>
              <a:rPr lang="en-US" sz="1200" dirty="0" smtClean="0">
                <a:solidFill>
                  <a:srgbClr val="000000"/>
                </a:solidFill>
              </a:rPr>
              <a:t>. 2012;15;67-92. http</a:t>
            </a:r>
            <a:r>
              <a:rPr lang="en-US" sz="1200" dirty="0">
                <a:solidFill>
                  <a:srgbClr val="000000"/>
                </a:solidFill>
              </a:rPr>
              <a:t>://www.painphysicianjournal.com/2012/july/2012;15;ES67-ES92.</a:t>
            </a:r>
            <a:r>
              <a:rPr lang="en-US" sz="1200" dirty="0" smtClean="0">
                <a:solidFill>
                  <a:srgbClr val="000000"/>
                </a:solidFill>
              </a:rPr>
              <a:t>pdf. Published December 2011. Accessed October 17,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National Institute of Health. Drug abuse and addiction. National Institute of Health: Research Portfolio Online Reporting Tools. Updated February 2011. http</a:t>
            </a:r>
            <a:r>
              <a:rPr lang="en-US" sz="1200" dirty="0">
                <a:solidFill>
                  <a:srgbClr val="000000"/>
                </a:solidFill>
              </a:rPr>
              <a:t>://</a:t>
            </a:r>
            <a:r>
              <a:rPr lang="en-US" sz="1200" dirty="0" err="1">
                <a:solidFill>
                  <a:srgbClr val="000000"/>
                </a:solidFill>
              </a:rPr>
              <a:t>report.nih.gov</a:t>
            </a:r>
            <a:r>
              <a:rPr lang="en-US" sz="1200" dirty="0">
                <a:solidFill>
                  <a:srgbClr val="000000"/>
                </a:solidFill>
              </a:rPr>
              <a:t>/</a:t>
            </a:r>
            <a:r>
              <a:rPr lang="en-US" sz="1200" dirty="0" err="1">
                <a:solidFill>
                  <a:srgbClr val="000000"/>
                </a:solidFill>
              </a:rPr>
              <a:t>NIHfactsheets</a:t>
            </a:r>
            <a:r>
              <a:rPr lang="en-US" sz="1200" dirty="0">
                <a:solidFill>
                  <a:srgbClr val="000000"/>
                </a:solidFill>
              </a:rPr>
              <a:t>/</a:t>
            </a:r>
            <a:r>
              <a:rPr lang="en-US" sz="1200" dirty="0" err="1">
                <a:solidFill>
                  <a:srgbClr val="000000"/>
                </a:solidFill>
              </a:rPr>
              <a:t>ViewFactSheet.aspx?csid</a:t>
            </a:r>
            <a:r>
              <a:rPr lang="en-US" sz="1200" dirty="0">
                <a:solidFill>
                  <a:srgbClr val="000000"/>
                </a:solidFill>
              </a:rPr>
              <a:t>=</a:t>
            </a:r>
            <a:r>
              <a:rPr lang="en-US" sz="1200" dirty="0" smtClean="0">
                <a:solidFill>
                  <a:srgbClr val="000000"/>
                </a:solidFill>
              </a:rPr>
              <a:t>38. Accessed October 16,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Ives TJ, </a:t>
            </a:r>
            <a:r>
              <a:rPr lang="en-US" sz="1200" dirty="0" err="1" smtClean="0">
                <a:solidFill>
                  <a:srgbClr val="000000"/>
                </a:solidFill>
              </a:rPr>
              <a:t>Chelminski</a:t>
            </a:r>
            <a:r>
              <a:rPr lang="en-US" sz="1200" dirty="0" smtClean="0">
                <a:solidFill>
                  <a:srgbClr val="000000"/>
                </a:solidFill>
              </a:rPr>
              <a:t> PE, Hammett-</a:t>
            </a:r>
            <a:r>
              <a:rPr lang="en-US" sz="1200" dirty="0" err="1" smtClean="0">
                <a:solidFill>
                  <a:srgbClr val="000000"/>
                </a:solidFill>
              </a:rPr>
              <a:t>Stabler</a:t>
            </a:r>
            <a:r>
              <a:rPr lang="en-US" sz="1200" dirty="0" smtClean="0">
                <a:solidFill>
                  <a:srgbClr val="000000"/>
                </a:solidFill>
              </a:rPr>
              <a:t> CA, et al. Predictors of opioid misuse in patients with chronic pain: a prospective cohort study. </a:t>
            </a:r>
            <a:r>
              <a:rPr lang="en-US" sz="1200" i="1" dirty="0" smtClean="0">
                <a:solidFill>
                  <a:srgbClr val="000000"/>
                </a:solidFill>
              </a:rPr>
              <a:t>BMC Health Services Research</a:t>
            </a:r>
            <a:r>
              <a:rPr lang="en-US" sz="1200" dirty="0" smtClean="0">
                <a:solidFill>
                  <a:srgbClr val="000000"/>
                </a:solidFill>
              </a:rPr>
              <a:t>. 2006;6:46. http</a:t>
            </a:r>
            <a:r>
              <a:rPr lang="en-US" sz="1200" dirty="0">
                <a:solidFill>
                  <a:srgbClr val="000000"/>
                </a:solidFill>
              </a:rPr>
              <a:t>://</a:t>
            </a:r>
            <a:r>
              <a:rPr lang="en-US" sz="1200" dirty="0" err="1">
                <a:solidFill>
                  <a:srgbClr val="000000"/>
                </a:solidFill>
              </a:rPr>
              <a:t>www.biomedcentral.com</a:t>
            </a:r>
            <a:r>
              <a:rPr lang="en-US" sz="1200" dirty="0">
                <a:solidFill>
                  <a:srgbClr val="000000"/>
                </a:solidFill>
              </a:rPr>
              <a:t>/1472-6963/6/</a:t>
            </a:r>
            <a:r>
              <a:rPr lang="en-US" sz="1200" dirty="0" smtClean="0">
                <a:solidFill>
                  <a:srgbClr val="000000"/>
                </a:solidFill>
              </a:rPr>
              <a:t>46. Accessed October 10,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National Institute on Drug Abuse. Topics in brief: comorbid drug abuse and mental illness. National Institute on Drug Abuse. Updated October 2007. http</a:t>
            </a:r>
            <a:r>
              <a:rPr lang="en-US" sz="1200" dirty="0">
                <a:solidFill>
                  <a:srgbClr val="000000"/>
                </a:solidFill>
              </a:rPr>
              <a:t>://</a:t>
            </a:r>
            <a:r>
              <a:rPr lang="en-US" sz="1200" dirty="0" err="1">
                <a:solidFill>
                  <a:srgbClr val="000000"/>
                </a:solidFill>
              </a:rPr>
              <a:t>www.drugabuse.gov</a:t>
            </a:r>
            <a:r>
              <a:rPr lang="en-US" sz="1200" dirty="0">
                <a:solidFill>
                  <a:srgbClr val="000000"/>
                </a:solidFill>
              </a:rPr>
              <a:t>/publications/topics-in-brief/comorbid-drug-abuse-mental-</a:t>
            </a:r>
            <a:r>
              <a:rPr lang="en-US" sz="1200" dirty="0" smtClean="0">
                <a:solidFill>
                  <a:srgbClr val="000000"/>
                </a:solidFill>
              </a:rPr>
              <a:t>illness. Accessed October 25,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Alliance of States with Prescription Monitoring Programs. Prescription monitoring frequently asked questions. </a:t>
            </a:r>
            <a:r>
              <a:rPr lang="en-US" sz="1200" dirty="0" smtClean="0">
                <a:solidFill>
                  <a:schemeClr val="tx1"/>
                </a:solidFill>
              </a:rPr>
              <a:t>http</a:t>
            </a:r>
            <a:r>
              <a:rPr lang="en-US" sz="1200" dirty="0">
                <a:solidFill>
                  <a:schemeClr val="tx1"/>
                </a:solidFill>
              </a:rPr>
              <a:t>://www.pmpalliance.org/content/prescription-monitoring-frequently-asked-questions-</a:t>
            </a:r>
            <a:r>
              <a:rPr lang="en-US" sz="1200" dirty="0" smtClean="0">
                <a:solidFill>
                  <a:schemeClr val="tx1"/>
                </a:solidFill>
              </a:rPr>
              <a:t>faq</a:t>
            </a:r>
            <a:r>
              <a:rPr lang="en-US" sz="1200" dirty="0" smtClean="0">
                <a:solidFill>
                  <a:srgbClr val="000000"/>
                </a:solidFill>
              </a:rPr>
              <a:t>. Accessed November 21, 2012.</a:t>
            </a:r>
            <a:endParaRPr lang="en-US" sz="1200" dirty="0">
              <a:solidFill>
                <a:srgbClr val="000000"/>
              </a:solidFill>
            </a:endParaRPr>
          </a:p>
          <a:p>
            <a:pPr marL="514350" indent="-514350">
              <a:buFont typeface="+mj-lt"/>
              <a:buAutoNum type="arabicPeriod" startAt="10"/>
            </a:pPr>
            <a:r>
              <a:rPr lang="en-US" sz="1200" dirty="0" err="1" smtClean="0">
                <a:solidFill>
                  <a:srgbClr val="000000"/>
                </a:solidFill>
              </a:rPr>
              <a:t>Degroote</a:t>
            </a:r>
            <a:r>
              <a:rPr lang="en-US" sz="1200" dirty="0" smtClean="0">
                <a:solidFill>
                  <a:srgbClr val="000000"/>
                </a:solidFill>
              </a:rPr>
              <a:t> MG. Canadian guideline for safe and effective use of opioids for chronic non-cancer pain: appendix B-12: opioid tapering. McMaster University. April 30, 2010. http</a:t>
            </a:r>
            <a:r>
              <a:rPr lang="en-US" sz="1200" dirty="0">
                <a:solidFill>
                  <a:srgbClr val="000000"/>
                </a:solidFill>
              </a:rPr>
              <a:t>://</a:t>
            </a:r>
            <a:r>
              <a:rPr lang="en-US" sz="1200" dirty="0" err="1">
                <a:solidFill>
                  <a:srgbClr val="000000"/>
                </a:solidFill>
              </a:rPr>
              <a:t>nationalpaincentre.mcmaster.ca</a:t>
            </a:r>
            <a:r>
              <a:rPr lang="en-US" sz="1200" dirty="0">
                <a:solidFill>
                  <a:srgbClr val="000000"/>
                </a:solidFill>
              </a:rPr>
              <a:t>/opioid/cgop_b_app_b12.</a:t>
            </a:r>
            <a:r>
              <a:rPr lang="en-US" sz="1200" dirty="0" smtClean="0">
                <a:solidFill>
                  <a:srgbClr val="000000"/>
                </a:solidFill>
              </a:rPr>
              <a:t>html. Accessed October 12,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Opioid risk management. September 30,2012. </a:t>
            </a:r>
            <a:r>
              <a:rPr lang="en-US" sz="1200" dirty="0">
                <a:solidFill>
                  <a:srgbClr val="000000"/>
                </a:solidFill>
              </a:rPr>
              <a:t>http://</a:t>
            </a:r>
            <a:r>
              <a:rPr lang="en-US" sz="1200" dirty="0" err="1">
                <a:solidFill>
                  <a:srgbClr val="000000"/>
                </a:solidFill>
              </a:rPr>
              <a:t>painedu.org</a:t>
            </a:r>
            <a:r>
              <a:rPr lang="en-US" sz="1200" dirty="0">
                <a:solidFill>
                  <a:srgbClr val="000000"/>
                </a:solidFill>
              </a:rPr>
              <a:t>/</a:t>
            </a:r>
            <a:r>
              <a:rPr lang="en-US" sz="1200" dirty="0" err="1" smtClean="0">
                <a:solidFill>
                  <a:srgbClr val="000000"/>
                </a:solidFill>
              </a:rPr>
              <a:t>soapp.asp</a:t>
            </a:r>
            <a:r>
              <a:rPr lang="en-US" sz="1200" dirty="0" smtClean="0">
                <a:solidFill>
                  <a:srgbClr val="000000"/>
                </a:solidFill>
              </a:rPr>
              <a:t>. Accessed October 12, 2012.</a:t>
            </a:r>
            <a:endParaRPr lang="en-US" sz="1200" dirty="0">
              <a:solidFill>
                <a:srgbClr val="000000"/>
              </a:solidFill>
            </a:endParaRPr>
          </a:p>
          <a:p>
            <a:pPr marL="514350" indent="-514350">
              <a:buFont typeface="+mj-lt"/>
              <a:buAutoNum type="arabicPeriod" startAt="10"/>
            </a:pPr>
            <a:r>
              <a:rPr lang="en-US" sz="1200" dirty="0" smtClean="0">
                <a:solidFill>
                  <a:srgbClr val="000000"/>
                </a:solidFill>
              </a:rPr>
              <a:t>Quinn TE. Pain topics: what is </a:t>
            </a:r>
            <a:r>
              <a:rPr lang="en-US" sz="1200" dirty="0" err="1" smtClean="0">
                <a:solidFill>
                  <a:srgbClr val="000000"/>
                </a:solidFill>
              </a:rPr>
              <a:t>psuedoaddiction</a:t>
            </a:r>
            <a:r>
              <a:rPr lang="en-US" sz="1200" dirty="0" smtClean="0">
                <a:solidFill>
                  <a:srgbClr val="000000"/>
                </a:solidFill>
              </a:rPr>
              <a:t>? </a:t>
            </a:r>
            <a:r>
              <a:rPr lang="en-US" sz="1200" i="1" dirty="0" smtClean="0">
                <a:solidFill>
                  <a:srgbClr val="000000"/>
                </a:solidFill>
              </a:rPr>
              <a:t>Pain Relief Connection</a:t>
            </a:r>
            <a:r>
              <a:rPr lang="en-US" sz="1200" dirty="0" smtClean="0">
                <a:solidFill>
                  <a:srgbClr val="000000"/>
                </a:solidFill>
              </a:rPr>
              <a:t>. 2004;3(1);1. </a:t>
            </a:r>
            <a:r>
              <a:rPr lang="en-US" sz="1200" dirty="0" err="1" smtClean="0">
                <a:solidFill>
                  <a:srgbClr val="000000"/>
                </a:solidFill>
              </a:rPr>
              <a:t>www.mghpcs.org</a:t>
            </a:r>
            <a:r>
              <a:rPr lang="en-US" sz="1200" dirty="0" smtClean="0">
                <a:solidFill>
                  <a:srgbClr val="000000"/>
                </a:solidFill>
              </a:rPr>
              <a:t>/PCS/Programs/Pain/2004.asp. Accessed October 29, 2012. </a:t>
            </a:r>
            <a:endParaRPr lang="en-US" sz="1200" dirty="0">
              <a:solidFill>
                <a:srgbClr val="000000"/>
              </a:solidFill>
            </a:endParaRPr>
          </a:p>
          <a:p>
            <a:pPr marL="514350" indent="-514350">
              <a:buFont typeface="+mj-lt"/>
              <a:buAutoNum type="arabicPeriod" startAt="10"/>
            </a:pPr>
            <a:endParaRPr lang="en-US" dirty="0"/>
          </a:p>
        </p:txBody>
      </p:sp>
    </p:spTree>
    <p:extLst>
      <p:ext uri="{BB962C8B-B14F-4D97-AF65-F5344CB8AC3E}">
        <p14:creationId xmlns:p14="http://schemas.microsoft.com/office/powerpoint/2010/main" val="27779217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Drug Abuse in Teenagers</a:t>
            </a:r>
            <a:endParaRPr lang="en-US" dirty="0"/>
          </a:p>
        </p:txBody>
      </p:sp>
      <p:sp>
        <p:nvSpPr>
          <p:cNvPr id="3" name="Content Placeholder 2"/>
          <p:cNvSpPr>
            <a:spLocks noGrp="1"/>
          </p:cNvSpPr>
          <p:nvPr>
            <p:ph idx="1"/>
          </p:nvPr>
        </p:nvSpPr>
        <p:spPr>
          <a:xfrm>
            <a:off x="457200" y="1295400"/>
            <a:ext cx="8229600" cy="4525962"/>
          </a:xfrm>
        </p:spPr>
        <p:txBody>
          <a:bodyPr/>
          <a:lstStyle/>
          <a:p>
            <a:endParaRPr lang="en-US" dirty="0" smtClean="0"/>
          </a:p>
          <a:p>
            <a:r>
              <a:rPr lang="en-US" dirty="0" smtClean="0"/>
              <a:t>2.8</a:t>
            </a:r>
            <a:r>
              <a:rPr lang="en-US" dirty="0"/>
              <a:t>% of youths aged 12 to 17 currently use prescription medications non-</a:t>
            </a:r>
            <a:r>
              <a:rPr lang="en-US" dirty="0" smtClean="0"/>
              <a:t>medically</a:t>
            </a:r>
            <a:r>
              <a:rPr lang="en-US" baseline="30000" dirty="0" smtClean="0"/>
              <a:t>2</a:t>
            </a:r>
          </a:p>
          <a:p>
            <a:endParaRPr lang="en-US" baseline="30000" dirty="0"/>
          </a:p>
          <a:p>
            <a:r>
              <a:rPr lang="en-US" dirty="0"/>
              <a:t>96.5% of addicts began substance abuse before the age of 21</a:t>
            </a:r>
          </a:p>
          <a:p>
            <a:endParaRPr lang="en-US" dirty="0"/>
          </a:p>
          <a:p>
            <a:endParaRPr lang="en-US" dirty="0"/>
          </a:p>
        </p:txBody>
      </p:sp>
    </p:spTree>
    <p:extLst>
      <p:ext uri="{BB962C8B-B14F-4D97-AF65-F5344CB8AC3E}">
        <p14:creationId xmlns:p14="http://schemas.microsoft.com/office/powerpoint/2010/main" val="5141956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lstStyle/>
          <a:p>
            <a:pPr>
              <a:lnSpc>
                <a:spcPts val="3840"/>
              </a:lnSpc>
            </a:pPr>
            <a:endParaRPr lang="en-US" dirty="0" smtClean="0"/>
          </a:p>
          <a:p>
            <a:pPr>
              <a:lnSpc>
                <a:spcPts val="3840"/>
              </a:lnSpc>
            </a:pPr>
            <a:r>
              <a:rPr lang="en-US" dirty="0" smtClean="0"/>
              <a:t>A primary, chronic disease						 of brain reward, motivation, 				 memory, and related circuitry</a:t>
            </a:r>
          </a:p>
          <a:p>
            <a:pPr marL="0" indent="0">
              <a:lnSpc>
                <a:spcPts val="3840"/>
              </a:lnSpc>
              <a:buNone/>
            </a:pPr>
            <a:endParaRPr lang="en-US" dirty="0" smtClean="0"/>
          </a:p>
          <a:p>
            <a:pPr marL="0" indent="0">
              <a:lnSpc>
                <a:spcPts val="3840"/>
              </a:lnSpc>
              <a:buNone/>
            </a:pPr>
            <a:endParaRPr lang="en-US" dirty="0" smtClean="0"/>
          </a:p>
          <a:p>
            <a:pPr lvl="0">
              <a:lnSpc>
                <a:spcPts val="3840"/>
              </a:lnSpc>
            </a:pPr>
            <a:r>
              <a:rPr lang="en-US" dirty="0"/>
              <a:t>Affects 40 million Americans</a:t>
            </a:r>
            <a:r>
              <a:rPr lang="en-US" baseline="30000" dirty="0"/>
              <a:t>3</a:t>
            </a:r>
            <a:endParaRPr lang="en-US" dirty="0"/>
          </a:p>
          <a:p>
            <a:pPr>
              <a:lnSpc>
                <a:spcPts val="3840"/>
              </a:lnSpc>
            </a:pPr>
            <a:endParaRPr lang="en-US" dirty="0" smtClean="0"/>
          </a:p>
          <a:p>
            <a:pPr marL="0" indent="0">
              <a:lnSpc>
                <a:spcPts val="3840"/>
              </a:lnSpc>
              <a:buNone/>
            </a:pPr>
            <a:endParaRPr lang="en-US" dirty="0"/>
          </a:p>
          <a:p>
            <a:pPr marL="0" indent="0">
              <a:lnSpc>
                <a:spcPts val="3840"/>
              </a:lnSpc>
              <a:buNone/>
            </a:pPr>
            <a:endParaRPr lang="en-US" dirty="0" smtClean="0"/>
          </a:p>
          <a:p>
            <a:endParaRPr lang="en-US" dirty="0"/>
          </a:p>
        </p:txBody>
      </p:sp>
      <p:pic>
        <p:nvPicPr>
          <p:cNvPr id="5" name="Picture 4"/>
          <p:cNvPicPr>
            <a:picLocks noChangeAspect="1"/>
          </p:cNvPicPr>
          <p:nvPr/>
        </p:nvPicPr>
        <p:blipFill rotWithShape="1">
          <a:blip r:embed="rId3">
            <a:alphaModFix/>
            <a:extLst>
              <a:ext uri="{BEBA8EAE-BF5A-486C-A8C5-ECC9F3942E4B}">
                <a14:imgProps xmlns:a14="http://schemas.microsoft.com/office/drawing/2010/main">
                  <a14:imgLayer r:embed="rId4">
                    <a14:imgEffect>
                      <a14:backgroundRemoval t="61070" b="85882" l="16777" r="46446">
                        <a14:foregroundMark x1="46446" y1="82139" x2="46446" y2="82139"/>
                      </a14:backgroundRemoval>
                    </a14:imgEffect>
                    <a14:imgEffect>
                      <a14:sharpenSoften amount="85000"/>
                    </a14:imgEffect>
                    <a14:imgEffect>
                      <a14:saturation sat="161000"/>
                    </a14:imgEffect>
                    <a14:imgEffect>
                      <a14:brightnessContrast contrast="-24000"/>
                    </a14:imgEffect>
                  </a14:imgLayer>
                </a14:imgProps>
              </a:ext>
            </a:extLst>
          </a:blip>
          <a:srcRect l="15528" t="59903" r="63451" b="12204"/>
          <a:stretch/>
        </p:blipFill>
        <p:spPr>
          <a:xfrm>
            <a:off x="6248400" y="1219200"/>
            <a:ext cx="2675364" cy="2743200"/>
          </a:xfrm>
          <a:prstGeom prst="rect">
            <a:avLst/>
          </a:prstGeom>
        </p:spPr>
      </p:pic>
    </p:spTree>
    <p:extLst>
      <p:ext uri="{BB962C8B-B14F-4D97-AF65-F5344CB8AC3E}">
        <p14:creationId xmlns:p14="http://schemas.microsoft.com/office/powerpoint/2010/main" val="8358387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a:t>
            </a:r>
            <a:endParaRPr lang="en-US" dirty="0"/>
          </a:p>
        </p:txBody>
      </p:sp>
      <p:sp>
        <p:nvSpPr>
          <p:cNvPr id="3" name="Content Placeholder 2"/>
          <p:cNvSpPr>
            <a:spLocks noGrp="1"/>
          </p:cNvSpPr>
          <p:nvPr>
            <p:ph idx="1"/>
          </p:nvPr>
        </p:nvSpPr>
        <p:spPr>
          <a:xfrm>
            <a:off x="381000" y="990600"/>
            <a:ext cx="8229600" cy="5029200"/>
          </a:xfrm>
        </p:spPr>
        <p:txBody>
          <a:bodyPr/>
          <a:lstStyle/>
          <a:p>
            <a:r>
              <a:rPr lang="en-US" dirty="0"/>
              <a:t>O</a:t>
            </a:r>
            <a:r>
              <a:rPr lang="en-US" dirty="0" smtClean="0"/>
              <a:t>ccurs when a drug is used repeatedly over time</a:t>
            </a:r>
            <a:endParaRPr lang="en-US" baseline="30000" dirty="0" smtClean="0"/>
          </a:p>
          <a:p>
            <a:pPr>
              <a:lnSpc>
                <a:spcPct val="90000"/>
              </a:lnSpc>
            </a:pPr>
            <a:endParaRPr lang="en-US" baseline="30000" dirty="0" smtClean="0"/>
          </a:p>
          <a:p>
            <a:r>
              <a:rPr lang="en-US" dirty="0" smtClean="0"/>
              <a:t>Biological response in which receptors are less responsive to the original dose, and therefore require a higher dose to achieve the same effect</a:t>
            </a:r>
            <a:r>
              <a:rPr lang="en-US" baseline="30000" dirty="0" smtClean="0"/>
              <a:t>4</a:t>
            </a:r>
            <a:endParaRPr lang="en-US" dirty="0" smtClean="0"/>
          </a:p>
          <a:p>
            <a:pPr>
              <a:lnSpc>
                <a:spcPct val="90000"/>
              </a:lnSpc>
            </a:pPr>
            <a:endParaRPr lang="en-US" dirty="0" smtClean="0"/>
          </a:p>
          <a:p>
            <a:r>
              <a:rPr lang="en-US" dirty="0" smtClean="0"/>
              <a:t>Often</a:t>
            </a:r>
            <a:r>
              <a:rPr lang="en-US" dirty="0"/>
              <a:t>, tolerance to certain effects develops more rapidly than </a:t>
            </a:r>
            <a:r>
              <a:rPr lang="en-US" dirty="0" smtClean="0"/>
              <a:t>others</a:t>
            </a:r>
            <a:r>
              <a:rPr lang="en-US" baseline="30000" dirty="0" smtClean="0"/>
              <a:t>5</a:t>
            </a:r>
            <a:endParaRPr lang="en-US" dirty="0"/>
          </a:p>
          <a:p>
            <a:pPr marL="457200" lvl="1" indent="0">
              <a:buNone/>
            </a:pPr>
            <a:endParaRPr lang="en-US" dirty="0"/>
          </a:p>
        </p:txBody>
      </p:sp>
    </p:spTree>
    <p:extLst>
      <p:ext uri="{BB962C8B-B14F-4D97-AF65-F5344CB8AC3E}">
        <p14:creationId xmlns:p14="http://schemas.microsoft.com/office/powerpoint/2010/main" val="4118483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43" name="Text Box 3"/>
          <p:cNvSpPr txBox="1">
            <a:spLocks noChangeArrowheads="1"/>
          </p:cNvSpPr>
          <p:nvPr/>
        </p:nvSpPr>
        <p:spPr bwMode="auto">
          <a:xfrm>
            <a:off x="381000" y="152400"/>
            <a:ext cx="3738563" cy="579438"/>
          </a:xfrm>
          <a:prstGeom prst="rect">
            <a:avLst/>
          </a:prstGeom>
          <a:solidFill>
            <a:srgbClr val="66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n-US" sz="3200" b="1" dirty="0">
                <a:solidFill>
                  <a:srgbClr val="FFFF00"/>
                </a:solidFill>
                <a:latin typeface="Times" charset="0"/>
              </a:rPr>
              <a:t>Dopamine Pathways</a:t>
            </a:r>
          </a:p>
        </p:txBody>
      </p:sp>
      <p:grpSp>
        <p:nvGrpSpPr>
          <p:cNvPr id="445444" name="Group 4"/>
          <p:cNvGrpSpPr>
            <a:grpSpLocks/>
          </p:cNvGrpSpPr>
          <p:nvPr/>
        </p:nvGrpSpPr>
        <p:grpSpPr bwMode="auto">
          <a:xfrm>
            <a:off x="1897063" y="2514600"/>
            <a:ext cx="1489075" cy="990600"/>
            <a:chOff x="1200" y="1584"/>
            <a:chExt cx="1056" cy="624"/>
          </a:xfrm>
        </p:grpSpPr>
        <p:sp>
          <p:nvSpPr>
            <p:cNvPr id="4228" name="Freeform 5"/>
            <p:cNvSpPr>
              <a:spLocks/>
            </p:cNvSpPr>
            <p:nvPr/>
          </p:nvSpPr>
          <p:spPr bwMode="auto">
            <a:xfrm>
              <a:off x="1200" y="1584"/>
              <a:ext cx="624" cy="528"/>
            </a:xfrm>
            <a:custGeom>
              <a:avLst/>
              <a:gdLst>
                <a:gd name="T0" fmla="*/ 624 w 624"/>
                <a:gd name="T1" fmla="*/ 528 h 528"/>
                <a:gd name="T2" fmla="*/ 480 w 624"/>
                <a:gd name="T3" fmla="*/ 144 h 528"/>
                <a:gd name="T4" fmla="*/ 0 w 624"/>
                <a:gd name="T5" fmla="*/ 0 h 528"/>
                <a:gd name="T6" fmla="*/ 0 60000 65536"/>
                <a:gd name="T7" fmla="*/ 0 60000 65536"/>
                <a:gd name="T8" fmla="*/ 0 60000 65536"/>
              </a:gdLst>
              <a:ahLst/>
              <a:cxnLst>
                <a:cxn ang="T6">
                  <a:pos x="T0" y="T1"/>
                </a:cxn>
                <a:cxn ang="T7">
                  <a:pos x="T2" y="T3"/>
                </a:cxn>
                <a:cxn ang="T8">
                  <a:pos x="T4" y="T5"/>
                </a:cxn>
              </a:cxnLst>
              <a:rect l="0" t="0" r="r" b="b"/>
              <a:pathLst>
                <a:path w="624" h="528">
                  <a:moveTo>
                    <a:pt x="624" y="528"/>
                  </a:moveTo>
                  <a:cubicBezTo>
                    <a:pt x="603" y="379"/>
                    <a:pt x="583" y="231"/>
                    <a:pt x="480" y="144"/>
                  </a:cubicBezTo>
                  <a:cubicBezTo>
                    <a:pt x="376" y="56"/>
                    <a:pt x="188" y="28"/>
                    <a:pt x="0" y="0"/>
                  </a:cubicBezTo>
                </a:path>
              </a:pathLst>
            </a:custGeom>
            <a:noFill/>
            <a:ln w="76200" cap="flat" cmpd="sng">
              <a:solidFill>
                <a:srgbClr val="6E0199"/>
              </a:solidFill>
              <a:prstDash val="solid"/>
              <a:round/>
              <a:headEnd type="none" w="med" len="med"/>
              <a:tailEnd type="triangl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 name="Freeform 6"/>
            <p:cNvSpPr>
              <a:spLocks/>
            </p:cNvSpPr>
            <p:nvPr/>
          </p:nvSpPr>
          <p:spPr bwMode="auto">
            <a:xfrm>
              <a:off x="1872" y="1632"/>
              <a:ext cx="384" cy="576"/>
            </a:xfrm>
            <a:custGeom>
              <a:avLst/>
              <a:gdLst>
                <a:gd name="T0" fmla="*/ 96 w 384"/>
                <a:gd name="T1" fmla="*/ 576 h 576"/>
                <a:gd name="T2" fmla="*/ 48 w 384"/>
                <a:gd name="T3" fmla="*/ 240 h 576"/>
                <a:gd name="T4" fmla="*/ 384 w 384"/>
                <a:gd name="T5" fmla="*/ 0 h 576"/>
                <a:gd name="T6" fmla="*/ 0 60000 65536"/>
                <a:gd name="T7" fmla="*/ 0 60000 65536"/>
                <a:gd name="T8" fmla="*/ 0 60000 65536"/>
              </a:gdLst>
              <a:ahLst/>
              <a:cxnLst>
                <a:cxn ang="T6">
                  <a:pos x="T0" y="T1"/>
                </a:cxn>
                <a:cxn ang="T7">
                  <a:pos x="T2" y="T3"/>
                </a:cxn>
                <a:cxn ang="T8">
                  <a:pos x="T4" y="T5"/>
                </a:cxn>
              </a:cxnLst>
              <a:rect l="0" t="0" r="r" b="b"/>
              <a:pathLst>
                <a:path w="384" h="576">
                  <a:moveTo>
                    <a:pt x="96" y="576"/>
                  </a:moveTo>
                  <a:cubicBezTo>
                    <a:pt x="48" y="456"/>
                    <a:pt x="0" y="336"/>
                    <a:pt x="48" y="240"/>
                  </a:cubicBezTo>
                  <a:cubicBezTo>
                    <a:pt x="96" y="144"/>
                    <a:pt x="240" y="72"/>
                    <a:pt x="384" y="0"/>
                  </a:cubicBezTo>
                </a:path>
              </a:pathLst>
            </a:custGeom>
            <a:noFill/>
            <a:ln w="127000" cap="flat" cmpd="sng">
              <a:solidFill>
                <a:srgbClr val="6E0199"/>
              </a:solidFill>
              <a:prstDash val="solid"/>
              <a:round/>
              <a:headEnd type="none" w="med" len="med"/>
              <a:tailEnd type="triangl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47" name="Group 7"/>
          <p:cNvGrpSpPr>
            <a:grpSpLocks/>
          </p:cNvGrpSpPr>
          <p:nvPr/>
        </p:nvGrpSpPr>
        <p:grpSpPr bwMode="auto">
          <a:xfrm>
            <a:off x="1608138" y="1844675"/>
            <a:ext cx="2046287" cy="1046163"/>
            <a:chOff x="996" y="1162"/>
            <a:chExt cx="1450" cy="659"/>
          </a:xfrm>
        </p:grpSpPr>
        <p:grpSp>
          <p:nvGrpSpPr>
            <p:cNvPr id="4165" name="Group 8"/>
            <p:cNvGrpSpPr>
              <a:grpSpLocks/>
            </p:cNvGrpSpPr>
            <p:nvPr/>
          </p:nvGrpSpPr>
          <p:grpSpPr bwMode="auto">
            <a:xfrm>
              <a:off x="2206" y="1533"/>
              <a:ext cx="240" cy="288"/>
              <a:chOff x="2688" y="1248"/>
              <a:chExt cx="240" cy="288"/>
            </a:xfrm>
          </p:grpSpPr>
          <p:sp>
            <p:nvSpPr>
              <p:cNvPr id="4208" name="Oval 9"/>
              <p:cNvSpPr>
                <a:spLocks noChangeArrowheads="1"/>
              </p:cNvSpPr>
              <p:nvPr/>
            </p:nvSpPr>
            <p:spPr bwMode="auto">
              <a:xfrm>
                <a:off x="2832"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 name="Oval 10"/>
              <p:cNvSpPr>
                <a:spLocks noChangeArrowheads="1"/>
              </p:cNvSpPr>
              <p:nvPr/>
            </p:nvSpPr>
            <p:spPr bwMode="auto">
              <a:xfrm>
                <a:off x="2736" y="129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 name="Oval 11"/>
              <p:cNvSpPr>
                <a:spLocks noChangeArrowheads="1"/>
              </p:cNvSpPr>
              <p:nvPr/>
            </p:nvSpPr>
            <p:spPr bwMode="auto">
              <a:xfrm>
                <a:off x="2832" y="1440"/>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1" name="Group 12"/>
              <p:cNvGrpSpPr>
                <a:grpSpLocks/>
              </p:cNvGrpSpPr>
              <p:nvPr/>
            </p:nvGrpSpPr>
            <p:grpSpPr bwMode="auto">
              <a:xfrm>
                <a:off x="2688" y="1248"/>
                <a:ext cx="240" cy="240"/>
                <a:chOff x="2688" y="1344"/>
                <a:chExt cx="240" cy="240"/>
              </a:xfrm>
            </p:grpSpPr>
            <p:sp>
              <p:nvSpPr>
                <p:cNvPr id="4213" name="Oval 13"/>
                <p:cNvSpPr>
                  <a:spLocks noChangeArrowheads="1"/>
                </p:cNvSpPr>
                <p:nvPr/>
              </p:nvSpPr>
              <p:spPr bwMode="auto">
                <a:xfrm>
                  <a:off x="2736" y="1440"/>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 name="Oval 14"/>
                <p:cNvSpPr>
                  <a:spLocks noChangeArrowheads="1"/>
                </p:cNvSpPr>
                <p:nvPr/>
              </p:nvSpPr>
              <p:spPr bwMode="auto">
                <a:xfrm>
                  <a:off x="2832" y="1440"/>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5" name="Group 15"/>
                <p:cNvGrpSpPr>
                  <a:grpSpLocks/>
                </p:cNvGrpSpPr>
                <p:nvPr/>
              </p:nvGrpSpPr>
              <p:grpSpPr bwMode="auto">
                <a:xfrm>
                  <a:off x="2688" y="1344"/>
                  <a:ext cx="240" cy="240"/>
                  <a:chOff x="2688" y="1344"/>
                  <a:chExt cx="240" cy="240"/>
                </a:xfrm>
              </p:grpSpPr>
              <p:sp>
                <p:nvSpPr>
                  <p:cNvPr id="4216" name="Oval 16"/>
                  <p:cNvSpPr>
                    <a:spLocks noChangeArrowheads="1"/>
                  </p:cNvSpPr>
                  <p:nvPr/>
                </p:nvSpPr>
                <p:spPr bwMode="auto">
                  <a:xfrm>
                    <a:off x="2736"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 name="Oval 17"/>
                  <p:cNvSpPr>
                    <a:spLocks noChangeArrowheads="1"/>
                  </p:cNvSpPr>
                  <p:nvPr/>
                </p:nvSpPr>
                <p:spPr bwMode="auto">
                  <a:xfrm>
                    <a:off x="2784" y="1392"/>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8" name="Group 18"/>
                  <p:cNvGrpSpPr>
                    <a:grpSpLocks/>
                  </p:cNvGrpSpPr>
                  <p:nvPr/>
                </p:nvGrpSpPr>
                <p:grpSpPr bwMode="auto">
                  <a:xfrm>
                    <a:off x="2688" y="1344"/>
                    <a:ext cx="240" cy="240"/>
                    <a:chOff x="2688" y="1344"/>
                    <a:chExt cx="240" cy="240"/>
                  </a:xfrm>
                </p:grpSpPr>
                <p:sp>
                  <p:nvSpPr>
                    <p:cNvPr id="4220" name="Oval 19"/>
                    <p:cNvSpPr>
                      <a:spLocks noChangeArrowheads="1"/>
                    </p:cNvSpPr>
                    <p:nvPr/>
                  </p:nvSpPr>
                  <p:spPr bwMode="auto">
                    <a:xfrm>
                      <a:off x="2784" y="1536"/>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 name="Oval 20"/>
                    <p:cNvSpPr>
                      <a:spLocks noChangeArrowheads="1"/>
                    </p:cNvSpPr>
                    <p:nvPr/>
                  </p:nvSpPr>
                  <p:spPr bwMode="auto">
                    <a:xfrm>
                      <a:off x="2832" y="1344"/>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 name="Oval 21"/>
                    <p:cNvSpPr>
                      <a:spLocks noChangeArrowheads="1"/>
                    </p:cNvSpPr>
                    <p:nvPr/>
                  </p:nvSpPr>
                  <p:spPr bwMode="auto">
                    <a:xfrm>
                      <a:off x="2688" y="1344"/>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 name="Oval 22"/>
                    <p:cNvSpPr>
                      <a:spLocks noChangeArrowheads="1"/>
                    </p:cNvSpPr>
                    <p:nvPr/>
                  </p:nvSpPr>
                  <p:spPr bwMode="auto">
                    <a:xfrm>
                      <a:off x="2880" y="153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 name="Oval 23"/>
                    <p:cNvSpPr>
                      <a:spLocks noChangeArrowheads="1"/>
                    </p:cNvSpPr>
                    <p:nvPr/>
                  </p:nvSpPr>
                  <p:spPr bwMode="auto">
                    <a:xfrm>
                      <a:off x="2688"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 name="Oval 24"/>
                    <p:cNvSpPr>
                      <a:spLocks noChangeArrowheads="1"/>
                    </p:cNvSpPr>
                    <p:nvPr/>
                  </p:nvSpPr>
                  <p:spPr bwMode="auto">
                    <a:xfrm>
                      <a:off x="2784"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 name="Oval 25"/>
                    <p:cNvSpPr>
                      <a:spLocks noChangeArrowheads="1"/>
                    </p:cNvSpPr>
                    <p:nvPr/>
                  </p:nvSpPr>
                  <p:spPr bwMode="auto">
                    <a:xfrm>
                      <a:off x="2880"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 name="Oval 26"/>
                    <p:cNvSpPr>
                      <a:spLocks noChangeArrowheads="1"/>
                    </p:cNvSpPr>
                    <p:nvPr/>
                  </p:nvSpPr>
                  <p:spPr bwMode="auto">
                    <a:xfrm>
                      <a:off x="2736" y="1344"/>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19" name="Oval 27"/>
                  <p:cNvSpPr>
                    <a:spLocks noChangeArrowheads="1"/>
                  </p:cNvSpPr>
                  <p:nvPr/>
                </p:nvSpPr>
                <p:spPr bwMode="auto">
                  <a:xfrm>
                    <a:off x="2832" y="1488"/>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12" name="Oval 28"/>
              <p:cNvSpPr>
                <a:spLocks noChangeArrowheads="1"/>
              </p:cNvSpPr>
              <p:nvPr/>
            </p:nvSpPr>
            <p:spPr bwMode="auto">
              <a:xfrm>
                <a:off x="2784" y="1346"/>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66" name="Group 29"/>
            <p:cNvGrpSpPr>
              <a:grpSpLocks/>
            </p:cNvGrpSpPr>
            <p:nvPr/>
          </p:nvGrpSpPr>
          <p:grpSpPr bwMode="auto">
            <a:xfrm>
              <a:off x="996" y="1401"/>
              <a:ext cx="240" cy="288"/>
              <a:chOff x="2688" y="1248"/>
              <a:chExt cx="240" cy="288"/>
            </a:xfrm>
          </p:grpSpPr>
          <p:sp>
            <p:nvSpPr>
              <p:cNvPr id="4188" name="Oval 30"/>
              <p:cNvSpPr>
                <a:spLocks noChangeArrowheads="1"/>
              </p:cNvSpPr>
              <p:nvPr/>
            </p:nvSpPr>
            <p:spPr bwMode="auto">
              <a:xfrm>
                <a:off x="2832"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9" name="Oval 31"/>
              <p:cNvSpPr>
                <a:spLocks noChangeArrowheads="1"/>
              </p:cNvSpPr>
              <p:nvPr/>
            </p:nvSpPr>
            <p:spPr bwMode="auto">
              <a:xfrm>
                <a:off x="2736" y="129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0" name="Oval 32"/>
              <p:cNvSpPr>
                <a:spLocks noChangeArrowheads="1"/>
              </p:cNvSpPr>
              <p:nvPr/>
            </p:nvSpPr>
            <p:spPr bwMode="auto">
              <a:xfrm>
                <a:off x="2832" y="1440"/>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1" name="Group 33"/>
              <p:cNvGrpSpPr>
                <a:grpSpLocks/>
              </p:cNvGrpSpPr>
              <p:nvPr/>
            </p:nvGrpSpPr>
            <p:grpSpPr bwMode="auto">
              <a:xfrm>
                <a:off x="2688" y="1248"/>
                <a:ext cx="240" cy="240"/>
                <a:chOff x="2688" y="1344"/>
                <a:chExt cx="240" cy="240"/>
              </a:xfrm>
            </p:grpSpPr>
            <p:sp>
              <p:nvSpPr>
                <p:cNvPr id="4193" name="Oval 34"/>
                <p:cNvSpPr>
                  <a:spLocks noChangeArrowheads="1"/>
                </p:cNvSpPr>
                <p:nvPr/>
              </p:nvSpPr>
              <p:spPr bwMode="auto">
                <a:xfrm>
                  <a:off x="2736" y="1440"/>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4" name="Oval 35"/>
                <p:cNvSpPr>
                  <a:spLocks noChangeArrowheads="1"/>
                </p:cNvSpPr>
                <p:nvPr/>
              </p:nvSpPr>
              <p:spPr bwMode="auto">
                <a:xfrm>
                  <a:off x="2832" y="1440"/>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5" name="Group 36"/>
                <p:cNvGrpSpPr>
                  <a:grpSpLocks/>
                </p:cNvGrpSpPr>
                <p:nvPr/>
              </p:nvGrpSpPr>
              <p:grpSpPr bwMode="auto">
                <a:xfrm>
                  <a:off x="2688" y="1344"/>
                  <a:ext cx="240" cy="240"/>
                  <a:chOff x="2688" y="1344"/>
                  <a:chExt cx="240" cy="240"/>
                </a:xfrm>
              </p:grpSpPr>
              <p:sp>
                <p:nvSpPr>
                  <p:cNvPr id="4196" name="Oval 37"/>
                  <p:cNvSpPr>
                    <a:spLocks noChangeArrowheads="1"/>
                  </p:cNvSpPr>
                  <p:nvPr/>
                </p:nvSpPr>
                <p:spPr bwMode="auto">
                  <a:xfrm>
                    <a:off x="2736"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7" name="Oval 38"/>
                  <p:cNvSpPr>
                    <a:spLocks noChangeArrowheads="1"/>
                  </p:cNvSpPr>
                  <p:nvPr/>
                </p:nvSpPr>
                <p:spPr bwMode="auto">
                  <a:xfrm>
                    <a:off x="2784" y="1392"/>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8" name="Group 39"/>
                  <p:cNvGrpSpPr>
                    <a:grpSpLocks/>
                  </p:cNvGrpSpPr>
                  <p:nvPr/>
                </p:nvGrpSpPr>
                <p:grpSpPr bwMode="auto">
                  <a:xfrm>
                    <a:off x="2688" y="1344"/>
                    <a:ext cx="240" cy="240"/>
                    <a:chOff x="2688" y="1344"/>
                    <a:chExt cx="240" cy="240"/>
                  </a:xfrm>
                </p:grpSpPr>
                <p:sp>
                  <p:nvSpPr>
                    <p:cNvPr id="4200" name="Oval 40"/>
                    <p:cNvSpPr>
                      <a:spLocks noChangeArrowheads="1"/>
                    </p:cNvSpPr>
                    <p:nvPr/>
                  </p:nvSpPr>
                  <p:spPr bwMode="auto">
                    <a:xfrm>
                      <a:off x="2784" y="1536"/>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 name="Oval 41"/>
                    <p:cNvSpPr>
                      <a:spLocks noChangeArrowheads="1"/>
                    </p:cNvSpPr>
                    <p:nvPr/>
                  </p:nvSpPr>
                  <p:spPr bwMode="auto">
                    <a:xfrm>
                      <a:off x="2832" y="1344"/>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 name="Oval 42"/>
                    <p:cNvSpPr>
                      <a:spLocks noChangeArrowheads="1"/>
                    </p:cNvSpPr>
                    <p:nvPr/>
                  </p:nvSpPr>
                  <p:spPr bwMode="auto">
                    <a:xfrm>
                      <a:off x="2688" y="1344"/>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 name="Oval 43"/>
                    <p:cNvSpPr>
                      <a:spLocks noChangeArrowheads="1"/>
                    </p:cNvSpPr>
                    <p:nvPr/>
                  </p:nvSpPr>
                  <p:spPr bwMode="auto">
                    <a:xfrm>
                      <a:off x="2880" y="153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 name="Oval 44"/>
                    <p:cNvSpPr>
                      <a:spLocks noChangeArrowheads="1"/>
                    </p:cNvSpPr>
                    <p:nvPr/>
                  </p:nvSpPr>
                  <p:spPr bwMode="auto">
                    <a:xfrm>
                      <a:off x="2688"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 name="Oval 45"/>
                    <p:cNvSpPr>
                      <a:spLocks noChangeArrowheads="1"/>
                    </p:cNvSpPr>
                    <p:nvPr/>
                  </p:nvSpPr>
                  <p:spPr bwMode="auto">
                    <a:xfrm>
                      <a:off x="2784"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 name="Oval 46"/>
                    <p:cNvSpPr>
                      <a:spLocks noChangeArrowheads="1"/>
                    </p:cNvSpPr>
                    <p:nvPr/>
                  </p:nvSpPr>
                  <p:spPr bwMode="auto">
                    <a:xfrm>
                      <a:off x="2880"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 name="Oval 47"/>
                    <p:cNvSpPr>
                      <a:spLocks noChangeArrowheads="1"/>
                    </p:cNvSpPr>
                    <p:nvPr/>
                  </p:nvSpPr>
                  <p:spPr bwMode="auto">
                    <a:xfrm>
                      <a:off x="2736" y="1344"/>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99" name="Oval 48"/>
                  <p:cNvSpPr>
                    <a:spLocks noChangeArrowheads="1"/>
                  </p:cNvSpPr>
                  <p:nvPr/>
                </p:nvSpPr>
                <p:spPr bwMode="auto">
                  <a:xfrm>
                    <a:off x="2832" y="1488"/>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92" name="Oval 49"/>
              <p:cNvSpPr>
                <a:spLocks noChangeArrowheads="1"/>
              </p:cNvSpPr>
              <p:nvPr/>
            </p:nvSpPr>
            <p:spPr bwMode="auto">
              <a:xfrm>
                <a:off x="2784" y="1346"/>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67" name="Group 50"/>
            <p:cNvGrpSpPr>
              <a:grpSpLocks/>
            </p:cNvGrpSpPr>
            <p:nvPr/>
          </p:nvGrpSpPr>
          <p:grpSpPr bwMode="auto">
            <a:xfrm>
              <a:off x="1981" y="1162"/>
              <a:ext cx="240" cy="288"/>
              <a:chOff x="2688" y="1248"/>
              <a:chExt cx="240" cy="288"/>
            </a:xfrm>
          </p:grpSpPr>
          <p:sp>
            <p:nvSpPr>
              <p:cNvPr id="4168" name="Oval 51"/>
              <p:cNvSpPr>
                <a:spLocks noChangeArrowheads="1"/>
              </p:cNvSpPr>
              <p:nvPr/>
            </p:nvSpPr>
            <p:spPr bwMode="auto">
              <a:xfrm>
                <a:off x="2832"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9" name="Oval 52"/>
              <p:cNvSpPr>
                <a:spLocks noChangeArrowheads="1"/>
              </p:cNvSpPr>
              <p:nvPr/>
            </p:nvSpPr>
            <p:spPr bwMode="auto">
              <a:xfrm>
                <a:off x="2736" y="129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0" name="Oval 53"/>
              <p:cNvSpPr>
                <a:spLocks noChangeArrowheads="1"/>
              </p:cNvSpPr>
              <p:nvPr/>
            </p:nvSpPr>
            <p:spPr bwMode="auto">
              <a:xfrm>
                <a:off x="2832" y="1440"/>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1" name="Group 54"/>
              <p:cNvGrpSpPr>
                <a:grpSpLocks/>
              </p:cNvGrpSpPr>
              <p:nvPr/>
            </p:nvGrpSpPr>
            <p:grpSpPr bwMode="auto">
              <a:xfrm>
                <a:off x="2688" y="1248"/>
                <a:ext cx="240" cy="240"/>
                <a:chOff x="2688" y="1344"/>
                <a:chExt cx="240" cy="240"/>
              </a:xfrm>
            </p:grpSpPr>
            <p:sp>
              <p:nvSpPr>
                <p:cNvPr id="4173" name="Oval 55"/>
                <p:cNvSpPr>
                  <a:spLocks noChangeArrowheads="1"/>
                </p:cNvSpPr>
                <p:nvPr/>
              </p:nvSpPr>
              <p:spPr bwMode="auto">
                <a:xfrm>
                  <a:off x="2736" y="1440"/>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5" name="Group 57"/>
                <p:cNvGrpSpPr>
                  <a:grpSpLocks/>
                </p:cNvGrpSpPr>
                <p:nvPr/>
              </p:nvGrpSpPr>
              <p:grpSpPr bwMode="auto">
                <a:xfrm>
                  <a:off x="2688" y="1344"/>
                  <a:ext cx="240" cy="240"/>
                  <a:chOff x="2688" y="1344"/>
                  <a:chExt cx="240" cy="240"/>
                </a:xfrm>
              </p:grpSpPr>
              <p:sp>
                <p:nvSpPr>
                  <p:cNvPr id="4176" name="Oval 58"/>
                  <p:cNvSpPr>
                    <a:spLocks noChangeArrowheads="1"/>
                  </p:cNvSpPr>
                  <p:nvPr/>
                </p:nvSpPr>
                <p:spPr bwMode="auto">
                  <a:xfrm>
                    <a:off x="2736" y="1488"/>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8" name="Group 60"/>
                  <p:cNvGrpSpPr>
                    <a:grpSpLocks/>
                  </p:cNvGrpSpPr>
                  <p:nvPr/>
                </p:nvGrpSpPr>
                <p:grpSpPr bwMode="auto">
                  <a:xfrm>
                    <a:off x="2688" y="1344"/>
                    <a:ext cx="240" cy="240"/>
                    <a:chOff x="2688" y="1344"/>
                    <a:chExt cx="240" cy="240"/>
                  </a:xfrm>
                </p:grpSpPr>
                <p:sp>
                  <p:nvSpPr>
                    <p:cNvPr id="4180" name="Oval 61"/>
                    <p:cNvSpPr>
                      <a:spLocks noChangeArrowheads="1"/>
                    </p:cNvSpPr>
                    <p:nvPr/>
                  </p:nvSpPr>
                  <p:spPr bwMode="auto">
                    <a:xfrm>
                      <a:off x="2784" y="1536"/>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1" name="Oval 62"/>
                    <p:cNvSpPr>
                      <a:spLocks noChangeArrowheads="1"/>
                    </p:cNvSpPr>
                    <p:nvPr/>
                  </p:nvSpPr>
                  <p:spPr bwMode="auto">
                    <a:xfrm>
                      <a:off x="2832" y="1344"/>
                      <a:ext cx="48" cy="48"/>
                    </a:xfrm>
                    <a:prstGeom prst="ellipse">
                      <a:avLst/>
                    </a:prstGeom>
                    <a:solidFill>
                      <a:srgbClr val="99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2" name="Oval 63"/>
                    <p:cNvSpPr>
                      <a:spLocks noChangeArrowheads="1"/>
                    </p:cNvSpPr>
                    <p:nvPr/>
                  </p:nvSpPr>
                  <p:spPr bwMode="auto">
                    <a:xfrm>
                      <a:off x="2688" y="1344"/>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3" name="Oval 64"/>
                    <p:cNvSpPr>
                      <a:spLocks noChangeArrowheads="1"/>
                    </p:cNvSpPr>
                    <p:nvPr/>
                  </p:nvSpPr>
                  <p:spPr bwMode="auto">
                    <a:xfrm>
                      <a:off x="2880" y="1536"/>
                      <a:ext cx="48" cy="4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4" name="Oval 65"/>
                    <p:cNvSpPr>
                      <a:spLocks noChangeArrowheads="1"/>
                    </p:cNvSpPr>
                    <p:nvPr/>
                  </p:nvSpPr>
                  <p:spPr bwMode="auto">
                    <a:xfrm>
                      <a:off x="2688"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5" name="Oval 66"/>
                    <p:cNvSpPr>
                      <a:spLocks noChangeArrowheads="1"/>
                    </p:cNvSpPr>
                    <p:nvPr/>
                  </p:nvSpPr>
                  <p:spPr bwMode="auto">
                    <a:xfrm>
                      <a:off x="2784"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6" name="Oval 67"/>
                    <p:cNvSpPr>
                      <a:spLocks noChangeArrowheads="1"/>
                    </p:cNvSpPr>
                    <p:nvPr/>
                  </p:nvSpPr>
                  <p:spPr bwMode="auto">
                    <a:xfrm>
                      <a:off x="2880" y="1440"/>
                      <a:ext cx="48" cy="48"/>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7" name="Oval 68"/>
                    <p:cNvSpPr>
                      <a:spLocks noChangeArrowheads="1"/>
                    </p:cNvSpPr>
                    <p:nvPr/>
                  </p:nvSpPr>
                  <p:spPr bwMode="auto">
                    <a:xfrm>
                      <a:off x="2736" y="1344"/>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79" name="Oval 69"/>
                  <p:cNvSpPr>
                    <a:spLocks noChangeArrowheads="1"/>
                  </p:cNvSpPr>
                  <p:nvPr/>
                </p:nvSpPr>
                <p:spPr bwMode="auto">
                  <a:xfrm>
                    <a:off x="2832" y="1488"/>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72" name="Oval 70"/>
              <p:cNvSpPr>
                <a:spLocks noChangeArrowheads="1"/>
              </p:cNvSpPr>
              <p:nvPr/>
            </p:nvSpPr>
            <p:spPr bwMode="auto">
              <a:xfrm>
                <a:off x="2784" y="1346"/>
                <a:ext cx="48" cy="48"/>
              </a:xfrm>
              <a:prstGeom prst="ellipse">
                <a:avLst/>
              </a:prstGeom>
              <a:solidFill>
                <a:srgbClr val="C32D5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5511" name="Text Box 71"/>
          <p:cNvSpPr txBox="1">
            <a:spLocks noChangeArrowheads="1"/>
          </p:cNvSpPr>
          <p:nvPr/>
        </p:nvSpPr>
        <p:spPr bwMode="auto">
          <a:xfrm>
            <a:off x="6202169" y="4070866"/>
            <a:ext cx="2944268" cy="2308324"/>
          </a:xfrm>
          <a:prstGeom prst="rect">
            <a:avLst/>
          </a:prstGeom>
          <a:solidFill>
            <a:srgbClr val="66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n-US" sz="2400" b="1" u="sng" dirty="0">
                <a:solidFill>
                  <a:srgbClr val="FFFF00"/>
                </a:solidFill>
                <a:latin typeface="Times" charset="0"/>
              </a:rPr>
              <a:t>Functions</a:t>
            </a:r>
            <a:endParaRPr lang="en-US" altLang="en-US" sz="2400" b="1" dirty="0">
              <a:solidFill>
                <a:srgbClr val="FFFF00"/>
              </a:solidFill>
              <a:latin typeface="Times" charset="0"/>
            </a:endParaRPr>
          </a:p>
          <a:p>
            <a:pPr algn="l">
              <a:buFontTx/>
              <a:buChar char="•"/>
            </a:pPr>
            <a:r>
              <a:rPr lang="en-US" altLang="en-US" sz="2400" b="1" dirty="0">
                <a:solidFill>
                  <a:srgbClr val="FFFF00"/>
                </a:solidFill>
                <a:latin typeface="Times" charset="0"/>
              </a:rPr>
              <a:t>reward (motivation)</a:t>
            </a:r>
          </a:p>
          <a:p>
            <a:pPr algn="l">
              <a:buFontTx/>
              <a:buChar char="•"/>
            </a:pPr>
            <a:r>
              <a:rPr lang="en-US" altLang="en-US" sz="2400" b="1" dirty="0">
                <a:solidFill>
                  <a:srgbClr val="FFFF00"/>
                </a:solidFill>
                <a:latin typeface="Times" charset="0"/>
              </a:rPr>
              <a:t>pleasure</a:t>
            </a:r>
            <a:r>
              <a:rPr lang="en-US" altLang="en-US" sz="2400" b="1" dirty="0" smtClean="0">
                <a:solidFill>
                  <a:srgbClr val="FFFF00"/>
                </a:solidFill>
                <a:latin typeface="Times" charset="0"/>
              </a:rPr>
              <a:t>, euphoria</a:t>
            </a:r>
            <a:endParaRPr lang="en-US" altLang="en-US" sz="2400" b="1" dirty="0">
              <a:solidFill>
                <a:srgbClr val="FFFF00"/>
              </a:solidFill>
              <a:latin typeface="Times" charset="0"/>
            </a:endParaRPr>
          </a:p>
          <a:p>
            <a:pPr algn="l">
              <a:buFontTx/>
              <a:buChar char="•"/>
            </a:pPr>
            <a:r>
              <a:rPr lang="en-US" altLang="en-US" sz="2400" b="1" dirty="0" smtClean="0">
                <a:solidFill>
                  <a:srgbClr val="FFFF00"/>
                </a:solidFill>
                <a:latin typeface="Times" charset="0"/>
              </a:rPr>
              <a:t>compulsion</a:t>
            </a:r>
            <a:endParaRPr lang="en-US" altLang="en-US" sz="2400" b="1" dirty="0">
              <a:solidFill>
                <a:srgbClr val="FFFF00"/>
              </a:solidFill>
              <a:latin typeface="Times" charset="0"/>
            </a:endParaRPr>
          </a:p>
          <a:p>
            <a:pPr algn="l">
              <a:buFontTx/>
              <a:buChar char="•"/>
            </a:pPr>
            <a:r>
              <a:rPr lang="en-US" altLang="en-US" sz="2400" b="1" dirty="0" smtClean="0">
                <a:solidFill>
                  <a:srgbClr val="FFFF00"/>
                </a:solidFill>
                <a:latin typeface="Times" charset="0"/>
              </a:rPr>
              <a:t>perseveration</a:t>
            </a:r>
            <a:endParaRPr lang="en-US" altLang="en-US" sz="2400" b="1" dirty="0">
              <a:solidFill>
                <a:srgbClr val="FFFF00"/>
              </a:solidFill>
              <a:latin typeface="Times" charset="0"/>
            </a:endParaRPr>
          </a:p>
          <a:p>
            <a:pPr algn="l">
              <a:buFontTx/>
              <a:buChar char="•"/>
            </a:pPr>
            <a:r>
              <a:rPr lang="en-US" altLang="en-US" sz="2400" b="1" dirty="0">
                <a:solidFill>
                  <a:srgbClr val="FFFF00"/>
                </a:solidFill>
                <a:latin typeface="Times" charset="0"/>
              </a:rPr>
              <a:t>decision making</a:t>
            </a:r>
            <a:endParaRPr lang="en-US" altLang="en-US" sz="2400" b="1" u="sng" dirty="0">
              <a:solidFill>
                <a:srgbClr val="FFFF00"/>
              </a:solidFill>
              <a:latin typeface="Times" charset="0"/>
            </a:endParaRPr>
          </a:p>
        </p:txBody>
      </p:sp>
      <p:sp>
        <p:nvSpPr>
          <p:cNvPr id="445514" name="Oval 74"/>
          <p:cNvSpPr>
            <a:spLocks noChangeArrowheads="1"/>
          </p:cNvSpPr>
          <p:nvPr/>
        </p:nvSpPr>
        <p:spPr bwMode="auto">
          <a:xfrm>
            <a:off x="4495800" y="3200400"/>
            <a:ext cx="474662" cy="533400"/>
          </a:xfrm>
          <a:prstGeom prst="ellipse">
            <a:avLst/>
          </a:prstGeom>
          <a:noFill/>
          <a:ln w="57150">
            <a:solidFill>
              <a:srgbClr val="FFFF6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2400">
              <a:solidFill>
                <a:srgbClr val="87213C"/>
              </a:solidFill>
              <a:latin typeface="Times" charset="0"/>
            </a:endParaRPr>
          </a:p>
        </p:txBody>
      </p:sp>
      <p:grpSp>
        <p:nvGrpSpPr>
          <p:cNvPr id="445516" name="Group 76"/>
          <p:cNvGrpSpPr>
            <a:grpSpLocks/>
          </p:cNvGrpSpPr>
          <p:nvPr/>
        </p:nvGrpSpPr>
        <p:grpSpPr bwMode="auto">
          <a:xfrm>
            <a:off x="487363" y="1476376"/>
            <a:ext cx="5300751" cy="3416300"/>
            <a:chOff x="201" y="930"/>
            <a:chExt cx="3757" cy="2152"/>
          </a:xfrm>
        </p:grpSpPr>
        <p:grpSp>
          <p:nvGrpSpPr>
            <p:cNvPr id="4158" name="Group 77"/>
            <p:cNvGrpSpPr>
              <a:grpSpLocks/>
            </p:cNvGrpSpPr>
            <p:nvPr/>
          </p:nvGrpSpPr>
          <p:grpSpPr bwMode="auto">
            <a:xfrm>
              <a:off x="201" y="930"/>
              <a:ext cx="2865" cy="2152"/>
              <a:chOff x="201" y="930"/>
              <a:chExt cx="2865" cy="2152"/>
            </a:xfrm>
          </p:grpSpPr>
          <p:sp>
            <p:nvSpPr>
              <p:cNvPr id="4161" name="Text Box 78"/>
              <p:cNvSpPr txBox="1">
                <a:spLocks noChangeArrowheads="1"/>
              </p:cNvSpPr>
              <p:nvPr/>
            </p:nvSpPr>
            <p:spPr bwMode="auto">
              <a:xfrm>
                <a:off x="2086" y="2640"/>
                <a:ext cx="980" cy="44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n-US" sz="2000" b="1" dirty="0">
                    <a:latin typeface="Times" charset="0"/>
                  </a:rPr>
                  <a:t>nucleus</a:t>
                </a:r>
              </a:p>
              <a:p>
                <a:pPr algn="l"/>
                <a:r>
                  <a:rPr lang="en-US" altLang="en-US" sz="2000" b="1" dirty="0" err="1">
                    <a:latin typeface="Times" charset="0"/>
                  </a:rPr>
                  <a:t>accumbens</a:t>
                </a:r>
                <a:endParaRPr lang="en-US" altLang="en-US" sz="2000" b="1" dirty="0">
                  <a:latin typeface="Times" charset="0"/>
                </a:endParaRPr>
              </a:p>
            </p:txBody>
          </p:sp>
          <p:sp>
            <p:nvSpPr>
              <p:cNvPr id="4163" name="Text Box 80"/>
              <p:cNvSpPr txBox="1">
                <a:spLocks noChangeArrowheads="1"/>
              </p:cNvSpPr>
              <p:nvPr/>
            </p:nvSpPr>
            <p:spPr bwMode="auto">
              <a:xfrm>
                <a:off x="2115" y="930"/>
                <a:ext cx="131"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endParaRPr lang="en-US" altLang="en-US" sz="2000" b="1" dirty="0">
                  <a:latin typeface="Times" charset="0"/>
                </a:endParaRPr>
              </a:p>
            </p:txBody>
          </p:sp>
          <p:sp>
            <p:nvSpPr>
              <p:cNvPr id="4164" name="Text Box 81"/>
              <p:cNvSpPr txBox="1">
                <a:spLocks noChangeArrowheads="1"/>
              </p:cNvSpPr>
              <p:nvPr/>
            </p:nvSpPr>
            <p:spPr bwMode="auto">
              <a:xfrm>
                <a:off x="201" y="1238"/>
                <a:ext cx="586" cy="44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n-US" sz="2000" b="1">
                    <a:solidFill>
                      <a:srgbClr val="FFFF00"/>
                    </a:solidFill>
                    <a:latin typeface="Times" charset="0"/>
                  </a:rPr>
                  <a:t>frontal</a:t>
                </a:r>
              </a:p>
              <a:p>
                <a:pPr algn="l"/>
                <a:r>
                  <a:rPr lang="en-US" altLang="en-US" sz="2000" b="1">
                    <a:solidFill>
                      <a:srgbClr val="FFFF00"/>
                    </a:solidFill>
                    <a:latin typeface="Times" charset="0"/>
                  </a:rPr>
                  <a:t>cortex</a:t>
                </a:r>
              </a:p>
            </p:txBody>
          </p:sp>
        </p:grpSp>
        <p:sp>
          <p:nvSpPr>
            <p:cNvPr id="4159" name="Text Box 82"/>
            <p:cNvSpPr txBox="1">
              <a:spLocks noChangeArrowheads="1"/>
            </p:cNvSpPr>
            <p:nvPr/>
          </p:nvSpPr>
          <p:spPr bwMode="auto">
            <a:xfrm>
              <a:off x="3494" y="2139"/>
              <a:ext cx="464" cy="2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n-US" b="1" dirty="0" smtClean="0">
                  <a:latin typeface="Times" charset="0"/>
                </a:rPr>
                <a:t>VTA</a:t>
              </a:r>
              <a:endParaRPr lang="en-US" altLang="en-US" b="1" dirty="0">
                <a:latin typeface="Times" charset="0"/>
              </a:endParaRPr>
            </a:p>
          </p:txBody>
        </p:sp>
      </p:grpSp>
      <p:sp>
        <p:nvSpPr>
          <p:cNvPr id="2" name="TextBox 1"/>
          <p:cNvSpPr txBox="1"/>
          <p:nvPr/>
        </p:nvSpPr>
        <p:spPr>
          <a:xfrm>
            <a:off x="5722972" y="152400"/>
            <a:ext cx="3421028" cy="1200329"/>
          </a:xfrm>
          <a:prstGeom prst="rect">
            <a:avLst/>
          </a:prstGeom>
          <a:noFill/>
        </p:spPr>
        <p:txBody>
          <a:bodyPr wrap="square" rtlCol="0">
            <a:spAutoFit/>
          </a:bodyPr>
          <a:lstStyle/>
          <a:p>
            <a:r>
              <a:rPr lang="en-US" sz="3600" dirty="0" smtClean="0">
                <a:solidFill>
                  <a:schemeClr val="bg1"/>
                </a:solidFill>
              </a:rPr>
              <a:t>Neurobiology of Addiction</a:t>
            </a:r>
            <a:endParaRPr lang="en-US" sz="3600" dirty="0">
              <a:solidFill>
                <a:schemeClr val="bg1"/>
              </a:solidFill>
            </a:endParaRPr>
          </a:p>
        </p:txBody>
      </p:sp>
    </p:spTree>
    <p:extLst>
      <p:ext uri="{BB962C8B-B14F-4D97-AF65-F5344CB8AC3E}">
        <p14:creationId xmlns:p14="http://schemas.microsoft.com/office/powerpoint/2010/main" val="23273751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5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454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54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5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54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5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1" animBg="1"/>
      <p:bldP spid="445511" grpId="0" animBg="1"/>
      <p:bldP spid="4455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ubs.niaaa.nih.gov/publications/arh26-2/26_2images/brain.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29200" y="1295400"/>
            <a:ext cx="3886201" cy="4790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a:xfrm>
            <a:off x="304800" y="1143000"/>
            <a:ext cx="8229600" cy="4648200"/>
          </a:xfrm>
        </p:spPr>
        <p:txBody>
          <a:bodyPr>
            <a:normAutofit/>
          </a:bodyPr>
          <a:lstStyle/>
          <a:p>
            <a:r>
              <a:rPr lang="en-US" dirty="0" smtClean="0">
                <a:solidFill>
                  <a:schemeClr val="tx1"/>
                </a:solidFill>
              </a:rPr>
              <a:t>Ventral Tegmental Area</a:t>
            </a:r>
          </a:p>
          <a:p>
            <a:pPr lvl="1"/>
            <a:r>
              <a:rPr lang="en-US" dirty="0">
                <a:solidFill>
                  <a:schemeClr val="tx1"/>
                </a:solidFill>
              </a:rPr>
              <a:t>o</a:t>
            </a:r>
            <a:r>
              <a:rPr lang="en-US" dirty="0" smtClean="0">
                <a:solidFill>
                  <a:schemeClr val="tx1"/>
                </a:solidFill>
              </a:rPr>
              <a:t>pioids</a:t>
            </a:r>
          </a:p>
          <a:p>
            <a:pPr lvl="1"/>
            <a:r>
              <a:rPr lang="en-US" dirty="0">
                <a:solidFill>
                  <a:schemeClr val="tx1"/>
                </a:solidFill>
              </a:rPr>
              <a:t>b</a:t>
            </a:r>
            <a:r>
              <a:rPr lang="en-US" dirty="0" smtClean="0">
                <a:solidFill>
                  <a:schemeClr val="tx1"/>
                </a:solidFill>
              </a:rPr>
              <a:t>enzodiazepines</a:t>
            </a:r>
          </a:p>
          <a:p>
            <a:pPr lvl="1"/>
            <a:r>
              <a:rPr lang="en-US" dirty="0">
                <a:solidFill>
                  <a:schemeClr val="tx1"/>
                </a:solidFill>
              </a:rPr>
              <a:t>a</a:t>
            </a:r>
            <a:r>
              <a:rPr lang="en-US" dirty="0" smtClean="0">
                <a:solidFill>
                  <a:schemeClr val="tx1"/>
                </a:solidFill>
              </a:rPr>
              <a:t>mphetamines</a:t>
            </a:r>
          </a:p>
          <a:p>
            <a:pPr lvl="1"/>
            <a:endParaRPr lang="en-US" dirty="0" smtClean="0">
              <a:solidFill>
                <a:schemeClr val="tx1"/>
              </a:solidFill>
            </a:endParaRPr>
          </a:p>
          <a:p>
            <a:r>
              <a:rPr lang="en-US" dirty="0" smtClean="0">
                <a:solidFill>
                  <a:schemeClr val="tx1"/>
                </a:solidFill>
              </a:rPr>
              <a:t>Nucleus Accumbens</a:t>
            </a:r>
            <a:r>
              <a:rPr lang="en-US" baseline="30000" dirty="0" smtClean="0">
                <a:solidFill>
                  <a:schemeClr val="tx1"/>
                </a:solidFill>
              </a:rPr>
              <a:t>6,7</a:t>
            </a:r>
            <a:endParaRPr lang="en-US" dirty="0" smtClean="0">
              <a:solidFill>
                <a:schemeClr val="tx1"/>
              </a:solidFill>
            </a:endParaRPr>
          </a:p>
          <a:p>
            <a:pPr lvl="1"/>
            <a:r>
              <a:rPr lang="en-US" dirty="0">
                <a:solidFill>
                  <a:schemeClr val="tx1"/>
                </a:solidFill>
              </a:rPr>
              <a:t>a</a:t>
            </a:r>
            <a:r>
              <a:rPr lang="en-US" dirty="0" smtClean="0">
                <a:solidFill>
                  <a:schemeClr val="tx1"/>
                </a:solidFill>
              </a:rPr>
              <a:t>mphetamines</a:t>
            </a:r>
            <a:endParaRPr lang="en-US" dirty="0">
              <a:solidFill>
                <a:schemeClr val="tx1"/>
              </a:solidFill>
            </a:endParaRPr>
          </a:p>
        </p:txBody>
      </p:sp>
    </p:spTree>
    <p:extLst>
      <p:ext uri="{BB962C8B-B14F-4D97-AF65-F5344CB8AC3E}">
        <p14:creationId xmlns:p14="http://schemas.microsoft.com/office/powerpoint/2010/main" val="29025197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dirty="0" smtClean="0"/>
              <a:t>What Can You Do to Help Prevent Addiction?</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a:t>Use the Universal Precautions of Prescribing</a:t>
            </a:r>
          </a:p>
          <a:p>
            <a:endParaRPr lang="en-US" dirty="0"/>
          </a:p>
        </p:txBody>
      </p:sp>
    </p:spTree>
    <p:extLst>
      <p:ext uri="{BB962C8B-B14F-4D97-AF65-F5344CB8AC3E}">
        <p14:creationId xmlns:p14="http://schemas.microsoft.com/office/powerpoint/2010/main" val="1858009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 R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 Rx.thmx</Template>
  <TotalTime>6262209</TotalTime>
  <Words>6087</Words>
  <Application>Microsoft Macintosh PowerPoint</Application>
  <PresentationFormat>On-screen Show (4:3)</PresentationFormat>
  <Paragraphs>360</Paragraphs>
  <Slides>34</Slides>
  <Notes>32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Gen Rx</vt:lpstr>
      <vt:lpstr>1_Office Theme</vt:lpstr>
      <vt:lpstr>2_Office Theme</vt:lpstr>
      <vt:lpstr>PowerPoint Presentation</vt:lpstr>
      <vt:lpstr>What is Prescription Drug Abuse?</vt:lpstr>
      <vt:lpstr>Is Prescription Drug Abuse Really an Issue?</vt:lpstr>
      <vt:lpstr>Prescription Drug Abuse in Teenagers</vt:lpstr>
      <vt:lpstr>Addiction</vt:lpstr>
      <vt:lpstr>Tolerance</vt:lpstr>
      <vt:lpstr>PowerPoint Presentation</vt:lpstr>
      <vt:lpstr>Addiction</vt:lpstr>
      <vt:lpstr>What Can You Do to Help Prevent Addiction?  </vt:lpstr>
      <vt:lpstr>1. Obtain an Accurate Diagnosis </vt:lpstr>
      <vt:lpstr>2. Try the Less Risky Interventions First</vt:lpstr>
      <vt:lpstr>3. Get Informed Consent</vt:lpstr>
      <vt:lpstr>Something to think about</vt:lpstr>
      <vt:lpstr>4. Urine Drug Screens</vt:lpstr>
      <vt:lpstr>5. Assessing Risk Factors for Drug Abuse</vt:lpstr>
      <vt:lpstr>Family History/Genetics</vt:lpstr>
      <vt:lpstr>Patient History</vt:lpstr>
      <vt:lpstr>Screening Tools</vt:lpstr>
      <vt:lpstr>Prescription Drug Monitoring Program</vt:lpstr>
      <vt:lpstr>Lack of Knowledge</vt:lpstr>
      <vt:lpstr>6. Assess Functioning</vt:lpstr>
      <vt:lpstr>7. Time Limited Trial</vt:lpstr>
      <vt:lpstr>8. Exit Strategy</vt:lpstr>
      <vt:lpstr>8. Exit Strategy</vt:lpstr>
      <vt:lpstr>9. Periodic Reassessment</vt:lpstr>
      <vt:lpstr>Tools for Reassessment</vt:lpstr>
      <vt:lpstr>10. Prescribe Conservatively</vt:lpstr>
      <vt:lpstr>It’s Good To Be Conservative</vt:lpstr>
      <vt:lpstr> CAUTION: You Can Be Over-Conservative</vt:lpstr>
      <vt:lpstr>Documentation</vt:lpstr>
      <vt:lpstr>Communication</vt:lpstr>
      <vt:lpstr>The Fight Against Prescription Drug Abuse</vt:lpstr>
      <vt:lpstr>Resources</vt:lpstr>
      <vt:lpstr>Resources Continued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Assess Functioning</dc:title>
  <dc:creator>Ron</dc:creator>
  <cp:lastModifiedBy>Abby Surles</cp:lastModifiedBy>
  <cp:revision>233</cp:revision>
  <cp:lastPrinted>2012-10-30T19:31:41Z</cp:lastPrinted>
  <dcterms:created xsi:type="dcterms:W3CDTF">2012-09-28T19:07:38Z</dcterms:created>
  <dcterms:modified xsi:type="dcterms:W3CDTF">2012-12-17T21:14:09Z</dcterms:modified>
</cp:coreProperties>
</file>